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337" r:id="rId5"/>
    <p:sldId id="340" r:id="rId6"/>
    <p:sldId id="342" r:id="rId7"/>
    <p:sldId id="348" r:id="rId8"/>
    <p:sldId id="346" r:id="rId9"/>
    <p:sldId id="339" r:id="rId10"/>
    <p:sldId id="343" r:id="rId11"/>
    <p:sldId id="350" r:id="rId12"/>
    <p:sldId id="334" r:id="rId13"/>
    <p:sldId id="335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8F7F"/>
    <a:srgbClr val="E2EEE7"/>
    <a:srgbClr val="F8EEF6"/>
    <a:srgbClr val="FAFAFA"/>
    <a:srgbClr val="F4E4F1"/>
    <a:srgbClr val="F2E6EE"/>
    <a:srgbClr val="E2E6E6"/>
    <a:srgbClr val="E0E8E7"/>
    <a:srgbClr val="DFDCE4"/>
    <a:srgbClr val="CEC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lad.gov.lv/lv/media/7337/download?attachment" TargetMode="External"/><Relationship Id="rId5" Type="http://schemas.openxmlformats.org/officeDocument/2006/relationships/hyperlink" Target="https://likumi.lv/ta/id/340024-valsts-un-eiropas-savienibas-atbalsta-pieskirsanas-administresanas-un-uzraudzibasvispareja-kartiba-lauku-un-zivsaimniecibas" TargetMode="External"/><Relationship Id="rId4" Type="http://schemas.openxmlformats.org/officeDocument/2006/relationships/hyperlink" Target="https://www.lad.gov.lv/lv/media/8805/download?attachmen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iba@dobelespartneriba.lv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ineta.vintere@jelgava.lv" TargetMode="External"/><Relationship Id="rId5" Type="http://schemas.openxmlformats.org/officeDocument/2006/relationships/hyperlink" Target="mailto:dace.vilmane@inbox.lv" TargetMode="External"/><Relationship Id="rId4" Type="http://schemas.openxmlformats.org/officeDocument/2006/relationships/hyperlink" Target="mailto:aija.senbruna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25600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/>
              <a:t>M</a:t>
            </a:r>
            <a:r>
              <a:rPr lang="lv-LV" b="1" dirty="0" smtClean="0"/>
              <a:t>etodika</a:t>
            </a:r>
            <a:endParaRPr lang="lv-LV" sz="27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5499"/>
            <a:ext cx="10515600" cy="4081463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endParaRPr lang="lv-LV" dirty="0" smtClean="0"/>
          </a:p>
          <a:p>
            <a:pPr marL="0" indent="0" algn="ctr">
              <a:buNone/>
            </a:pPr>
            <a:endParaRPr lang="lv-LV" b="1" dirty="0" smtClean="0"/>
          </a:p>
          <a:p>
            <a:pPr marL="0" indent="0" algn="ctr">
              <a:buNone/>
            </a:pPr>
            <a:r>
              <a:rPr lang="lv-LV" b="1" dirty="0" smtClean="0"/>
              <a:t>Fiksētas </a:t>
            </a:r>
            <a:r>
              <a:rPr lang="lv-LV" b="1" dirty="0"/>
              <a:t>summas maksājums ar budžeta projekta aprēķina metodi “Lauku biļete” un to piemērošana Kopējās lauksaimniecības politikas stratēģiskā plānā 2023.-</a:t>
            </a:r>
            <a:r>
              <a:rPr lang="lv-LV" b="1" dirty="0" smtClean="0"/>
              <a:t>2027.gadam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r>
              <a:rPr lang="lv-LV" sz="2400" dirty="0" smtClean="0"/>
              <a:t>Atbalsta </a:t>
            </a:r>
            <a:r>
              <a:rPr lang="lv-LV" sz="2400" dirty="0"/>
              <a:t>Zemkopības ministrija un Lauku atbalsta dienests</a:t>
            </a:r>
            <a:endParaRPr lang="lv-LV" sz="2400" b="1" dirty="0"/>
          </a:p>
          <a:p>
            <a:pPr marL="0" indent="0" algn="ctr">
              <a:buNone/>
            </a:pPr>
            <a:endParaRPr lang="lv-LV" b="1" dirty="0" smtClean="0"/>
          </a:p>
          <a:p>
            <a:pPr algn="ctr"/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863" y="4468966"/>
            <a:ext cx="466994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4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86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Maksājuma pieprasījums un nosacījumi (I)</a:t>
            </a:r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gala maksājuma pieprasījumu </a:t>
            </a:r>
            <a:r>
              <a:rPr lang="lv-LV" sz="2400" dirty="0"/>
              <a:t>LAD elektroniskās pieteikšanās sistēmā sniedz tikai tad, kad projekta darbība ir pabeigta, izpildīti nosacījumi atbalsta saņemšanai un to var pierādīt ar pamatojošiem dokumentiem;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nodrošina </a:t>
            </a:r>
            <a:r>
              <a:rPr lang="lv-LV" sz="2400" b="1" dirty="0"/>
              <a:t>dokumentālus un faktiskus pierādījumus </a:t>
            </a:r>
            <a:r>
              <a:rPr lang="lv-LV" sz="2400" dirty="0"/>
              <a:t>tam, ka ir īstenotas </a:t>
            </a:r>
            <a:r>
              <a:rPr lang="lv-LV" sz="2400" dirty="0" err="1"/>
              <a:t>darījumdarbības</a:t>
            </a:r>
            <a:r>
              <a:rPr lang="lv-LV" sz="2400" dirty="0"/>
              <a:t> plānā noteiktās darbības un ir sasniegts </a:t>
            </a:r>
            <a:r>
              <a:rPr lang="lv-LV" sz="2400" dirty="0" err="1"/>
              <a:t>darījumdarbības</a:t>
            </a:r>
            <a:r>
              <a:rPr lang="lv-LV" sz="2400" dirty="0"/>
              <a:t> plānā noteiktais </a:t>
            </a:r>
            <a:r>
              <a:rPr lang="lv-LV" sz="2400" dirty="0" smtClean="0"/>
              <a:t>rezultāts;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Maksājuma pieprasījumam pievieno: </a:t>
            </a:r>
          </a:p>
          <a:p>
            <a:pPr lvl="2"/>
            <a:r>
              <a:rPr lang="lv-LV" dirty="0" smtClean="0"/>
              <a:t>informāciju </a:t>
            </a:r>
            <a:r>
              <a:rPr lang="lv-LV" dirty="0"/>
              <a:t>par veiktajām darbībām, iegādēm un ieguldījumiem, pamatojoties uz budžeta </a:t>
            </a:r>
            <a:r>
              <a:rPr lang="lv-LV" dirty="0" smtClean="0"/>
              <a:t>projektu; </a:t>
            </a:r>
          </a:p>
          <a:p>
            <a:pPr lvl="2"/>
            <a:r>
              <a:rPr lang="lv-LV" dirty="0" err="1" smtClean="0"/>
              <a:t>fotofiksācijas</a:t>
            </a:r>
            <a:r>
              <a:rPr lang="lv-LV" dirty="0" smtClean="0"/>
              <a:t> un </a:t>
            </a:r>
            <a:r>
              <a:rPr lang="lv-LV" dirty="0" err="1" smtClean="0"/>
              <a:t>ģeolokāciju</a:t>
            </a:r>
            <a:r>
              <a:rPr lang="lv-LV" dirty="0" smtClean="0"/>
              <a:t>, kas apliecina budžeta pozīcijās plānotās iegādes;</a:t>
            </a:r>
          </a:p>
          <a:p>
            <a:pPr lvl="2"/>
            <a:r>
              <a:rPr lang="lv-LV" dirty="0" smtClean="0"/>
              <a:t>ražotāja vai pilnvarotā pārstāvja izsniegtas atbilstības deklarācijas kopijas tehnikai un iekārtām, iekārtām un inventāram, kas nav marķēts ar Eiropas atbilstības marķējumu CE; </a:t>
            </a:r>
          </a:p>
          <a:p>
            <a:pPr lvl="2"/>
            <a:r>
              <a:rPr lang="lv-LV" dirty="0" smtClean="0"/>
              <a:t>transportlīdzekļu, </a:t>
            </a:r>
            <a:r>
              <a:rPr lang="lv-LV" dirty="0" err="1" smtClean="0"/>
              <a:t>pašgājējmašīnu</a:t>
            </a:r>
            <a:r>
              <a:rPr lang="lv-LV" dirty="0" smtClean="0"/>
              <a:t> iegādes gadījumā, tās ir jāreģistrē CSDD vai Valsts tehniskās uzraudzības aģentūrā.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449" y="282061"/>
            <a:ext cx="1156446" cy="131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422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86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Maksājuma pieprasījums un nosacījumi (II)</a:t>
            </a:r>
            <a:r>
              <a:rPr lang="lv-LV" sz="4000" dirty="0" smtClean="0">
                <a:solidFill>
                  <a:schemeClr val="bg1"/>
                </a:solidFill>
              </a:rPr>
              <a:t/>
            </a:r>
            <a:br>
              <a:rPr lang="lv-LV" sz="4000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lai pierādītu </a:t>
            </a:r>
            <a:r>
              <a:rPr lang="lv-LV" sz="2400" dirty="0" err="1" smtClean="0"/>
              <a:t>darījumdarbības</a:t>
            </a:r>
            <a:r>
              <a:rPr lang="lv-LV" sz="2400" dirty="0" smtClean="0"/>
              <a:t> plāna sasniegto neto apgrozījumu </a:t>
            </a:r>
            <a:r>
              <a:rPr lang="lv-LV" sz="2400" b="1" dirty="0" smtClean="0"/>
              <a:t>ir jābūt iesniegtam attiecīgā gada pārskatam</a:t>
            </a:r>
            <a:r>
              <a:rPr lang="lv-LV" sz="2400" dirty="0" smtClean="0"/>
              <a:t>, kas pamato plāna izpildi; </a:t>
            </a:r>
            <a:endParaRPr lang="lv-LV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fiksētas </a:t>
            </a:r>
            <a:r>
              <a:rPr lang="lv-LV" sz="2400" b="1" dirty="0"/>
              <a:t>summas maksājuma attiecināšana </a:t>
            </a:r>
            <a:r>
              <a:rPr lang="lv-LV" sz="2400" dirty="0"/>
              <a:t>un apmaksa atbalsta saņēmējam balstās uz reāli notikušajām darbībām, līdz ar to LAD veic tikai reālo darbību pamatojošo dokumentu pārbaudi (piem. </a:t>
            </a:r>
            <a:r>
              <a:rPr lang="lv-LV" sz="2400" dirty="0" smtClean="0"/>
              <a:t>foto </a:t>
            </a:r>
            <a:r>
              <a:rPr lang="lv-LV" sz="2400" dirty="0"/>
              <a:t>fiksācijas, pieņemšanas - nodošanas </a:t>
            </a:r>
            <a:r>
              <a:rPr lang="lv-LV" sz="2400" dirty="0" smtClean="0"/>
              <a:t>akti </a:t>
            </a:r>
            <a:r>
              <a:rPr lang="lv-LV" sz="2400" dirty="0"/>
              <a:t>par konkrētu darbu izpildi, produkta izstrādi, darījumus apliecinoši dokumenti, publicitāte par projekta īstenošanu).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449" y="282061"/>
            <a:ext cx="1156446" cy="131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035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sz="3600" b="1" dirty="0" smtClean="0">
                <a:solidFill>
                  <a:schemeClr val="bg1"/>
                </a:solidFill>
              </a:rPr>
              <a:t/>
            </a:r>
            <a:br>
              <a:rPr lang="lv-LV" sz="36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Normatīvie akti, metodika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515600" cy="4486275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2500"/>
          </a:bodyPr>
          <a:lstStyle/>
          <a:p>
            <a:r>
              <a:rPr lang="lv-LV" dirty="0">
                <a:hlinkClick r:id="rId3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</a:t>
            </a:r>
            <a:r>
              <a:rPr lang="lv-LV" dirty="0" smtClean="0">
                <a:hlinkClick r:id="rId3" tooltip="MK noteikumi Nr.580"/>
              </a:rPr>
              <a:t>"«</a:t>
            </a:r>
            <a:endParaRPr lang="lv-LV" dirty="0" smtClean="0"/>
          </a:p>
          <a:p>
            <a:r>
              <a:rPr lang="lv-LV" dirty="0">
                <a:hlinkClick r:id="rId4" tooltip="precizejums_mk580_21.punkts.pdf"/>
              </a:rPr>
              <a:t>Precizējums attiecībā uz MK Noteikumu Nr.580 21.punkta redakciju</a:t>
            </a:r>
            <a:r>
              <a:rPr lang="lv-LV" dirty="0"/>
              <a:t> </a:t>
            </a:r>
          </a:p>
          <a:p>
            <a:r>
              <a:rPr lang="lv-LV" dirty="0">
                <a:hlinkClick r:id="rId5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</a:t>
            </a:r>
            <a:r>
              <a:rPr lang="lv-LV" dirty="0" smtClean="0">
                <a:hlinkClick r:id="rId5" tooltip="MK noteikumi Nr.113 &quot;Valsts un Eiropas Savienības atbalsta piešķiršanas, administrēšanas un uzraudzības vispārējā kārtība lauku un zivsaimniecības attīstībai&quot;"/>
              </a:rPr>
              <a:t>attīstībai«</a:t>
            </a:r>
            <a:endParaRPr lang="lv-LV" dirty="0" smtClean="0"/>
          </a:p>
          <a:p>
            <a:r>
              <a:rPr lang="lv-LV" dirty="0" smtClean="0">
                <a:hlinkClick r:id="rId6" tooltip="metodika_lauku-bilete.pdf"/>
              </a:rPr>
              <a:t>Metodika </a:t>
            </a:r>
            <a:r>
              <a:rPr lang="lv-LV" dirty="0">
                <a:hlinkClick r:id="rId6" tooltip="metodika_lauku-bilete.pdf"/>
              </a:rPr>
              <a:t>“Fiksētas summas maksājums ar budžeta projekta aprēķina metodi “Lauku biļete” un to piemērošana Kopējās lauksaimniecības politikas stratēģiskā plānā 2023.-2027.gadam”</a:t>
            </a:r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4491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sz="3600" b="1" dirty="0" smtClean="0">
                <a:solidFill>
                  <a:schemeClr val="bg1"/>
                </a:solidFill>
              </a:rPr>
              <a:t/>
            </a:r>
            <a:br>
              <a:rPr lang="lv-LV" sz="36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Biedrības kontaktinformācija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> 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515600" cy="4351338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10000"/>
          </a:bodyPr>
          <a:lstStyle/>
          <a:p>
            <a:pPr algn="ctr"/>
            <a:endParaRPr lang="lv-LV" dirty="0" smtClean="0"/>
          </a:p>
          <a:p>
            <a:pPr marL="0" indent="0" algn="ctr">
              <a:buNone/>
            </a:pPr>
            <a:r>
              <a:rPr lang="nn-NO" dirty="0" smtClean="0"/>
              <a:t>E</a:t>
            </a:r>
            <a:r>
              <a:rPr lang="lv-LV" smtClean="0"/>
              <a:t>-</a:t>
            </a:r>
            <a:r>
              <a:rPr lang="nn-NO" smtClean="0"/>
              <a:t>pasts</a:t>
            </a:r>
            <a:r>
              <a:rPr lang="nn-NO" dirty="0"/>
              <a:t>: </a:t>
            </a:r>
            <a:r>
              <a:rPr lang="nn-NO" dirty="0" smtClean="0">
                <a:hlinkClick r:id="rId3"/>
              </a:rPr>
              <a:t>partneriba@dobelespartneriba.lv</a:t>
            </a:r>
            <a:endParaRPr lang="nn-NO" dirty="0" smtClean="0"/>
          </a:p>
          <a:p>
            <a:pPr marL="0" indent="0" algn="ctr">
              <a:buNone/>
            </a:pPr>
            <a:r>
              <a:rPr lang="lv-LV" dirty="0" smtClean="0"/>
              <a:t>Adrese: </a:t>
            </a:r>
            <a:r>
              <a:rPr lang="nn-NO" dirty="0" smtClean="0"/>
              <a:t>Uzvaras iela 2,</a:t>
            </a:r>
            <a:r>
              <a:rPr lang="lv-LV" dirty="0" smtClean="0"/>
              <a:t> </a:t>
            </a:r>
            <a:r>
              <a:rPr lang="nn-NO" dirty="0" smtClean="0"/>
              <a:t>Dobele</a:t>
            </a:r>
            <a:r>
              <a:rPr lang="lv-LV" dirty="0" smtClean="0"/>
              <a:t> </a:t>
            </a:r>
            <a:r>
              <a:rPr lang="nn-NO" dirty="0" smtClean="0"/>
              <a:t>LV-3701</a:t>
            </a:r>
          </a:p>
          <a:p>
            <a:pPr marL="0" indent="0" algn="ctr">
              <a:buNone/>
            </a:pPr>
            <a:r>
              <a:rPr lang="lv-LV" dirty="0" smtClean="0"/>
              <a:t>      </a:t>
            </a:r>
            <a:r>
              <a:rPr lang="nn-NO" dirty="0" smtClean="0"/>
              <a:t>Aija </a:t>
            </a:r>
            <a:r>
              <a:rPr lang="nn-NO" dirty="0"/>
              <a:t>Šenbrūna 29812300, </a:t>
            </a:r>
            <a:r>
              <a:rPr lang="nn-NO" dirty="0" smtClean="0">
                <a:hlinkClick r:id="rId4"/>
              </a:rPr>
              <a:t>aija.senbruna@gmail.com</a:t>
            </a:r>
            <a:endParaRPr lang="lv-LV" dirty="0" smtClean="0"/>
          </a:p>
          <a:p>
            <a:pPr marL="0" indent="0" algn="ctr">
              <a:buNone/>
            </a:pPr>
            <a:r>
              <a:rPr lang="nn-NO" dirty="0" smtClean="0"/>
              <a:t>Dace Vilmane 29187113, </a:t>
            </a:r>
            <a:r>
              <a:rPr lang="nn-NO" dirty="0" smtClean="0">
                <a:hlinkClick r:id="rId5"/>
              </a:rPr>
              <a:t>dace.vilmane@inbox.lv</a:t>
            </a:r>
            <a:r>
              <a:rPr lang="nn-NO" dirty="0" smtClean="0"/>
              <a:t/>
            </a:r>
            <a:br>
              <a:rPr lang="nn-NO" dirty="0" smtClean="0"/>
            </a:br>
            <a:r>
              <a:rPr lang="lv-LV" dirty="0" smtClean="0"/>
              <a:t>  </a:t>
            </a:r>
            <a:r>
              <a:rPr lang="nn-NO" dirty="0" smtClean="0"/>
              <a:t>Ineta Vintere, 22026755, </a:t>
            </a:r>
            <a:r>
              <a:rPr lang="nn-NO" dirty="0" smtClean="0">
                <a:hlinkClick r:id="rId6"/>
              </a:rPr>
              <a:t>ineta.vintere@jelgava.lv</a:t>
            </a:r>
            <a:r>
              <a:rPr lang="nn-NO" dirty="0" smtClean="0"/>
              <a:t> </a:t>
            </a:r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endParaRPr lang="lv-LV" dirty="0" smtClean="0"/>
          </a:p>
          <a:p>
            <a:pPr marL="0" indent="0" algn="ctr">
              <a:buNone/>
            </a:pPr>
            <a:r>
              <a:rPr lang="lv-LV" sz="1800" dirty="0" smtClean="0"/>
              <a:t>Atbalsta </a:t>
            </a:r>
            <a:r>
              <a:rPr lang="lv-LV" sz="1800" dirty="0"/>
              <a:t>Zemkopības ministrija un Lauku atbalsta dienests</a:t>
            </a:r>
            <a:endParaRPr lang="lv-LV" sz="1800" b="1" dirty="0"/>
          </a:p>
          <a:p>
            <a:pPr algn="ctr"/>
            <a:endParaRPr lang="lv-LV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1029" y="4881629"/>
            <a:ext cx="466994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5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099" y="345989"/>
            <a:ext cx="10496035" cy="1344699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sz="3600" b="1" dirty="0" smtClean="0">
                <a:solidFill>
                  <a:schemeClr val="bg1"/>
                </a:solidFill>
              </a:rPr>
              <a:t/>
            </a:r>
            <a:br>
              <a:rPr lang="lv-LV" sz="36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Mērķis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690688"/>
            <a:ext cx="10553700" cy="4282729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b="1" dirty="0" smtClean="0">
                <a:solidFill>
                  <a:srgbClr val="FF0000"/>
                </a:solidFill>
              </a:rPr>
              <a:t>Vienkāršot </a:t>
            </a:r>
            <a:r>
              <a:rPr lang="lv-LV" b="1" dirty="0">
                <a:solidFill>
                  <a:srgbClr val="FF0000"/>
                </a:solidFill>
              </a:rPr>
              <a:t>Latvijas Kopējās lauksaimniecības politikas stratēģiskā plāna </a:t>
            </a:r>
            <a:r>
              <a:rPr lang="lv-LV" b="1" dirty="0" smtClean="0">
                <a:solidFill>
                  <a:srgbClr val="FF0000"/>
                </a:solidFill>
              </a:rPr>
              <a:t>(KLP SP) 2023.-2027.gadam projektu </a:t>
            </a:r>
            <a:r>
              <a:rPr lang="lv-LV" b="1" dirty="0">
                <a:solidFill>
                  <a:srgbClr val="FF0000"/>
                </a:solidFill>
              </a:rPr>
              <a:t>faktisko izmaksu </a:t>
            </a:r>
            <a:r>
              <a:rPr lang="lv-LV" b="1" dirty="0" smtClean="0">
                <a:solidFill>
                  <a:srgbClr val="FF0000"/>
                </a:solidFill>
              </a:rPr>
              <a:t>uzskaiti</a:t>
            </a:r>
            <a:r>
              <a:rPr lang="lv-LV" b="1" dirty="0">
                <a:solidFill>
                  <a:srgbClr val="FF0000"/>
                </a:solidFill>
              </a:rPr>
              <a:t>, pārejot no finanšu dokumentu pārbaudes uz sasniegto rezultātu pārbaudi, tādā </a:t>
            </a:r>
            <a:r>
              <a:rPr lang="lv-LV" b="1" dirty="0" smtClean="0">
                <a:solidFill>
                  <a:srgbClr val="FF0000"/>
                </a:solidFill>
              </a:rPr>
              <a:t>veidā: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 smtClean="0"/>
              <a:t>samazinot </a:t>
            </a:r>
            <a:r>
              <a:rPr lang="lv-LV" sz="2600" b="1" dirty="0"/>
              <a:t>atbalsta saņēmējam administratīvo slogu</a:t>
            </a:r>
            <a:r>
              <a:rPr lang="lv-LV" sz="2600" dirty="0"/>
              <a:t>, lai nodrošinātu projekta izmaksu uzskaiti un maksājuma pieprasījumu pamatojošās dokumentācijas sagatavošanu;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 smtClean="0"/>
              <a:t>samazinot </a:t>
            </a:r>
            <a:r>
              <a:rPr lang="lv-LV" sz="2600" b="1" dirty="0"/>
              <a:t>Lauku atbalsta dienesta </a:t>
            </a:r>
            <a:r>
              <a:rPr lang="lv-LV" sz="2600" b="1" dirty="0" smtClean="0"/>
              <a:t>administratīvo </a:t>
            </a:r>
            <a:r>
              <a:rPr lang="lv-LV" sz="2600" b="1" dirty="0"/>
              <a:t>slogu </a:t>
            </a:r>
            <a:r>
              <a:rPr lang="lv-LV" sz="2600" dirty="0"/>
              <a:t>projektu izmaksu dokumentācijas pārbaudēs;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 smtClean="0"/>
              <a:t>samazinot </a:t>
            </a:r>
            <a:r>
              <a:rPr lang="lv-LV" sz="2600" b="1" dirty="0"/>
              <a:t>kļūdu rašanās iespēju </a:t>
            </a:r>
            <a:r>
              <a:rPr lang="lv-LV" sz="2600" dirty="0"/>
              <a:t>gan izmaksu pamatojošās dokumentācijas sagatavošanā, gan tās pārbaudē;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 smtClean="0"/>
              <a:t>veicinot </a:t>
            </a:r>
            <a:r>
              <a:rPr lang="lv-LV" sz="2600" b="1" dirty="0"/>
              <a:t>KLP SP 2023-2027 finansējuma aprites ātrumu </a:t>
            </a:r>
            <a:r>
              <a:rPr lang="lv-LV" sz="2600" dirty="0"/>
              <a:t>– samazināts laiks maksājumu pieprasījumu sagatavošanai, pārbaudei un lēmuma sagatavošanai par līdzfinansējuma apstiprināšanu</a:t>
            </a:r>
            <a:r>
              <a:rPr lang="lv-LV" sz="26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dirty="0" smtClean="0"/>
              <a:t>virzoties </a:t>
            </a:r>
            <a:r>
              <a:rPr lang="lv-LV" sz="2600" dirty="0"/>
              <a:t>uz </a:t>
            </a:r>
            <a:r>
              <a:rPr lang="lv-LV" sz="2600" b="1" dirty="0"/>
              <a:t>mērķa un rezultātu sasniegšanu</a:t>
            </a:r>
            <a:r>
              <a:rPr lang="lv-LV" sz="2600" dirty="0"/>
              <a:t>, kas veicina efektīvāku finansējuma izlietojumu</a:t>
            </a:r>
            <a:r>
              <a:rPr lang="lv-LV" sz="29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08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3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Fiksētas </a:t>
            </a:r>
            <a:r>
              <a:rPr lang="lv-LV" sz="4000" b="1" dirty="0">
                <a:solidFill>
                  <a:schemeClr val="bg1"/>
                </a:solidFill>
              </a:rPr>
              <a:t>summas maksājuma ar budžeta projekta aprēķina metodi būtība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sz="3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rgbClr val="FF0000"/>
                </a:solidFill>
              </a:rPr>
              <a:t>Samazināts administratīvais slogs, vienkāršojot dokumentu kontroles prasības.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rgbClr val="FF0000"/>
                </a:solidFill>
              </a:rPr>
              <a:t>Projekta </a:t>
            </a:r>
            <a:r>
              <a:rPr lang="lv-LV" b="1" dirty="0">
                <a:solidFill>
                  <a:srgbClr val="FF0000"/>
                </a:solidFill>
              </a:rPr>
              <a:t>rezultāta pārbaudē vērtē rezultāta sasniegšanu, </a:t>
            </a:r>
            <a:r>
              <a:rPr lang="lv-LV" b="1" dirty="0" smtClean="0">
                <a:solidFill>
                  <a:srgbClr val="FF0000"/>
                </a:solidFill>
              </a:rPr>
              <a:t>nevis iztērēto budžetu.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rgbClr val="FF0000"/>
                </a:solidFill>
              </a:rPr>
              <a:t>Uzraudzība beidzas ar  noteikto mērķu sasniegšanu un rādītāju izpildi. </a:t>
            </a:r>
            <a:endParaRPr lang="lv-LV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11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3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sz="4000" b="1" dirty="0" smtClean="0">
                <a:solidFill>
                  <a:schemeClr val="bg1"/>
                </a:solidFill>
              </a:rPr>
              <a:t/>
            </a:r>
            <a:br>
              <a:rPr lang="lv-LV" sz="40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Atbalsta pretendents, atbalstāmā darbība un termiņš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juridiska </a:t>
            </a:r>
            <a:r>
              <a:rPr lang="lv-LV" sz="2400" b="1" dirty="0"/>
              <a:t>vai fiziska persona, kura</a:t>
            </a:r>
            <a:r>
              <a:rPr lang="lv-LV" sz="2400" dirty="0"/>
              <a:t> </a:t>
            </a:r>
            <a:r>
              <a:rPr lang="lv-LV" sz="2400" b="1" dirty="0"/>
              <a:t>ir </a:t>
            </a:r>
            <a:r>
              <a:rPr lang="lv-LV" sz="2400" b="1" dirty="0" smtClean="0"/>
              <a:t>reģistrēta vai pārņemta  </a:t>
            </a:r>
            <a:r>
              <a:rPr lang="lv-LV" sz="2400" b="1" dirty="0" smtClean="0">
                <a:solidFill>
                  <a:srgbClr val="FF0000"/>
                </a:solidFill>
              </a:rPr>
              <a:t>ne </a:t>
            </a:r>
            <a:r>
              <a:rPr lang="lv-LV" sz="2400" b="1" dirty="0">
                <a:solidFill>
                  <a:srgbClr val="FF0000"/>
                </a:solidFill>
              </a:rPr>
              <a:t>agrāk kā </a:t>
            </a:r>
            <a:r>
              <a:rPr lang="lv-LV" sz="2400" b="1" dirty="0" smtClean="0">
                <a:solidFill>
                  <a:srgbClr val="FF0000"/>
                </a:solidFill>
              </a:rPr>
              <a:t>18 mēnešus </a:t>
            </a:r>
            <a:r>
              <a:rPr lang="lv-LV" sz="2400" b="1" dirty="0">
                <a:solidFill>
                  <a:srgbClr val="FF0000"/>
                </a:solidFill>
              </a:rPr>
              <a:t>pirms projekta iesnieguma iesniegšanas</a:t>
            </a:r>
            <a:r>
              <a:rPr lang="lv-LV" sz="2400" dirty="0"/>
              <a:t> vai plāno uzsākt saimniecisko darbību, un kas atbilst nosacījumiem saskaņā ar MK noteikumiem Nr. </a:t>
            </a:r>
            <a:r>
              <a:rPr lang="lv-LV" sz="2400" dirty="0" smtClean="0"/>
              <a:t>580;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uzņēmējdarbības uzsākšana Latvijas lauku </a:t>
            </a:r>
            <a:r>
              <a:rPr lang="lv-LV" sz="2400" dirty="0" smtClean="0"/>
              <a:t>teritorijā produkta vai pakalpojuma </a:t>
            </a:r>
            <a:r>
              <a:rPr lang="lv-LV" sz="2400" dirty="0"/>
              <a:t>radīšanai, </a:t>
            </a:r>
            <a:r>
              <a:rPr lang="lv-LV" sz="2400" b="1" dirty="0"/>
              <a:t>īstenojot </a:t>
            </a:r>
            <a:r>
              <a:rPr lang="lv-LV" sz="2400" b="1" dirty="0" err="1"/>
              <a:t>darījumdarbības</a:t>
            </a:r>
            <a:r>
              <a:rPr lang="lv-LV" sz="2400" b="1" dirty="0"/>
              <a:t> </a:t>
            </a:r>
            <a:r>
              <a:rPr lang="lv-LV" sz="2400" b="1" dirty="0" smtClean="0"/>
              <a:t>plānu (projektu)</a:t>
            </a:r>
            <a:r>
              <a:rPr lang="lv-LV" sz="24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 </a:t>
            </a:r>
            <a:r>
              <a:rPr lang="lv-LV" sz="2400" dirty="0" err="1"/>
              <a:t>Darījumdarbības</a:t>
            </a:r>
            <a:r>
              <a:rPr lang="lv-LV" sz="2400" dirty="0"/>
              <a:t> plāna īstenošanas ilgums </a:t>
            </a:r>
            <a:r>
              <a:rPr lang="lv-LV" sz="2400" b="1" dirty="0" smtClean="0"/>
              <a:t>līdz 36 mēnešiem </a:t>
            </a:r>
            <a:r>
              <a:rPr lang="lv-LV" sz="2400" dirty="0" smtClean="0"/>
              <a:t>(var būt arī īsāks).</a:t>
            </a:r>
          </a:p>
          <a:p>
            <a:pPr marL="0" indent="0">
              <a:buNone/>
            </a:pPr>
            <a:r>
              <a:rPr lang="lv-LV" sz="2400" b="1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4819" y="282745"/>
            <a:ext cx="1158340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5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3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sz="4000" b="1" dirty="0">
                <a:solidFill>
                  <a:schemeClr val="bg1"/>
                </a:solidFill>
              </a:rPr>
              <a:t>A</a:t>
            </a:r>
            <a:r>
              <a:rPr lang="lv-LV" sz="4000" b="1" dirty="0" smtClean="0">
                <a:solidFill>
                  <a:schemeClr val="bg1"/>
                </a:solidFill>
              </a:rPr>
              <a:t>ttiecināmās izmaksas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86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2400" b="1" dirty="0"/>
              <a:t>A</a:t>
            </a:r>
            <a:r>
              <a:rPr lang="lv-LV" sz="2400" b="1" dirty="0" smtClean="0"/>
              <a:t>ttiecināmās </a:t>
            </a:r>
            <a:r>
              <a:rPr lang="lv-LV" sz="2400" b="1" dirty="0"/>
              <a:t>izmaksas </a:t>
            </a:r>
            <a:r>
              <a:rPr lang="lv-LV" sz="2400" b="1" dirty="0" smtClean="0"/>
              <a:t>projektā, kas ir izstrādāts saskaņā </a:t>
            </a:r>
            <a:r>
              <a:rPr lang="lv-LV" sz="2400" b="1" dirty="0"/>
              <a:t>ar sabiedrības virzītas vietējās attīstības </a:t>
            </a:r>
            <a:r>
              <a:rPr lang="lv-LV" sz="2400" b="1" dirty="0" smtClean="0"/>
              <a:t>stratēģiju un nepārsniedz </a:t>
            </a:r>
            <a:r>
              <a:rPr lang="lv-LV" sz="2400" b="1" dirty="0"/>
              <a:t>attiecināmo izmaksu summu 15 000 </a:t>
            </a:r>
            <a:r>
              <a:rPr lang="lv-LV" sz="2400" b="1" dirty="0" err="1"/>
              <a:t>euro</a:t>
            </a:r>
            <a:r>
              <a:rPr lang="lv-LV" sz="2400" b="1" dirty="0"/>
              <a:t> apmērā, </a:t>
            </a:r>
            <a:r>
              <a:rPr lang="lv-LV" sz="2400" b="1" dirty="0" smtClean="0"/>
              <a:t> ietver: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projekta </a:t>
            </a:r>
            <a:r>
              <a:rPr lang="lv-LV" sz="2400" b="1" dirty="0"/>
              <a:t>iesnieguma sagatavošanas izmaksas</a:t>
            </a:r>
            <a:r>
              <a:rPr lang="lv-LV" sz="2400" dirty="0"/>
              <a:t>, kas ir tieši saistītas ar projekta sagatavošanu, piemērojot Zemkopības ministrijas apstiprinātu vienotās likmes aprēķina metodiku; </a:t>
            </a: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jaunu </a:t>
            </a:r>
            <a:r>
              <a:rPr lang="lv-LV" sz="2400" b="1" dirty="0"/>
              <a:t>pamatlīdzekļu un iekārtu</a:t>
            </a:r>
            <a:r>
              <a:rPr lang="lv-LV" sz="2400" dirty="0"/>
              <a:t>, </a:t>
            </a:r>
            <a:r>
              <a:rPr lang="lv-LV" sz="2400" b="1" dirty="0" smtClean="0"/>
              <a:t>to aprīkojuma </a:t>
            </a:r>
            <a:r>
              <a:rPr lang="lv-LV" sz="2400" b="1" dirty="0"/>
              <a:t>iegādes, piegādes un uzstādīšanas izmaksas</a:t>
            </a:r>
            <a:r>
              <a:rPr lang="lv-LV" sz="2400" dirty="0"/>
              <a:t>; </a:t>
            </a: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lietotu </a:t>
            </a:r>
            <a:r>
              <a:rPr lang="lv-LV" sz="2400" b="1" dirty="0"/>
              <a:t>pamatlīdzekļu un iekārtu iegādes izmaksas</a:t>
            </a:r>
            <a:r>
              <a:rPr lang="lv-LV" sz="2400" dirty="0"/>
              <a:t>, kas </a:t>
            </a:r>
            <a:r>
              <a:rPr lang="lv-LV" sz="2400" dirty="0">
                <a:solidFill>
                  <a:srgbClr val="FF0000"/>
                </a:solidFill>
              </a:rPr>
              <a:t>nav </a:t>
            </a:r>
            <a:r>
              <a:rPr lang="lv-LV" sz="2400" dirty="0" smtClean="0">
                <a:solidFill>
                  <a:srgbClr val="FF0000"/>
                </a:solidFill>
              </a:rPr>
              <a:t>vecākas </a:t>
            </a:r>
            <a:r>
              <a:rPr lang="lv-LV" sz="2400" dirty="0">
                <a:solidFill>
                  <a:srgbClr val="FF0000"/>
                </a:solidFill>
              </a:rPr>
              <a:t>par 5</a:t>
            </a:r>
            <a:r>
              <a:rPr lang="lv-LV" sz="2400" dirty="0" smtClean="0">
                <a:solidFill>
                  <a:srgbClr val="FF0000"/>
                </a:solidFill>
              </a:rPr>
              <a:t> </a:t>
            </a:r>
            <a:r>
              <a:rPr lang="lv-LV" sz="2400" dirty="0">
                <a:solidFill>
                  <a:srgbClr val="FF0000"/>
                </a:solidFill>
              </a:rPr>
              <a:t>gadiem</a:t>
            </a:r>
            <a:r>
              <a:rPr lang="lv-LV" sz="2400" dirty="0"/>
              <a:t>, </a:t>
            </a:r>
            <a:r>
              <a:rPr lang="lv-LV" sz="2400" dirty="0" smtClean="0"/>
              <a:t>to aprīkojuma </a:t>
            </a:r>
            <a:r>
              <a:rPr lang="lv-LV" sz="2400" dirty="0"/>
              <a:t>iegādes, piegādes un uzstādīšanas izmaksas. Pamatlīdzekļu un iekārtas vecumam ir jābūt pierādāmam;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mazvērtīgā </a:t>
            </a:r>
            <a:r>
              <a:rPr lang="lv-LV" sz="2400" b="1" dirty="0"/>
              <a:t>inventāra iegādes izmaksas</a:t>
            </a:r>
            <a:r>
              <a:rPr lang="lv-LV" sz="2400" dirty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 </a:t>
            </a:r>
            <a:r>
              <a:rPr lang="lv-LV" sz="2400" b="1" dirty="0"/>
              <a:t>informācijas tehnoloģiju un programmnodrošinājuma iegādes un uzstādīšanas izmaksas</a:t>
            </a:r>
            <a:r>
              <a:rPr lang="lv-LV" sz="2400" dirty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ar </a:t>
            </a:r>
            <a:r>
              <a:rPr lang="lv-LV" sz="2400" b="1" dirty="0"/>
              <a:t>sabiedriskām attiecībām saistītas izmaksas</a:t>
            </a:r>
            <a:r>
              <a:rPr lang="lv-LV" sz="2400" dirty="0"/>
              <a:t>, kas nepieciešamas atbalsta pretendenta produktu vai pakalpojumu atpazīstamības tēla veidošanai, tostarp dalības maksa izstādēs un vietējo ražotāju tirgū</a:t>
            </a:r>
            <a:r>
              <a:rPr lang="lv-LV" sz="24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patentu</a:t>
            </a:r>
            <a:r>
              <a:rPr lang="lv-LV" sz="2400" b="1" dirty="0"/>
              <a:t>, licenču, autortiesību un preču zīmju saņemšanas vai izmantošanas izmaksas</a:t>
            </a:r>
            <a:r>
              <a:rPr lang="lv-LV" sz="2400" dirty="0"/>
              <a:t>, kas ir tieši saistītas ar projekta sagatavošanu vai īstenošanu, ievērojot MK noteikumu Nr.580 noteikto; </a:t>
            </a: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izmaksas </a:t>
            </a:r>
            <a:r>
              <a:rPr lang="lv-LV" sz="2400" b="1" dirty="0"/>
              <a:t>par darbinieku dalību mācībās produktivitātes kāpināšanai</a:t>
            </a:r>
            <a:r>
              <a:rPr lang="lv-LV" sz="2400" dirty="0"/>
              <a:t>, ievērojot MK noteikumu Nr.580 noteikto. </a:t>
            </a: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i="1" dirty="0" smtClean="0">
                <a:solidFill>
                  <a:srgbClr val="FF0000"/>
                </a:solidFill>
              </a:rPr>
              <a:t>Nav attiecināmas </a:t>
            </a:r>
            <a:r>
              <a:rPr lang="lv-LV" sz="2400" i="1" dirty="0" smtClean="0">
                <a:solidFill>
                  <a:srgbClr val="FF0000"/>
                </a:solidFill>
              </a:rPr>
              <a:t>būvniecības, pārbūves, atjaunošanas vai būves novietošanas izmaksas !!!</a:t>
            </a:r>
            <a:endParaRPr lang="lv-LV" sz="25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6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0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bg1"/>
                </a:solidFill>
              </a:rPr>
              <a:t>P</a:t>
            </a:r>
            <a:r>
              <a:rPr lang="lv-LV" sz="3600" b="1" dirty="0" smtClean="0">
                <a:solidFill>
                  <a:schemeClr val="bg1"/>
                </a:solidFill>
              </a:rPr>
              <a:t>rojekta </a:t>
            </a:r>
            <a:r>
              <a:rPr lang="lv-LV" sz="3600" b="1" dirty="0">
                <a:solidFill>
                  <a:schemeClr val="bg1"/>
                </a:solidFill>
              </a:rPr>
              <a:t>iesniegumu </a:t>
            </a:r>
            <a:r>
              <a:rPr lang="lv-LV" sz="3600" b="1" dirty="0" smtClean="0">
                <a:solidFill>
                  <a:schemeClr val="bg1"/>
                </a:solidFill>
              </a:rPr>
              <a:t>pretendents iesniedz </a:t>
            </a:r>
            <a:r>
              <a:rPr lang="lv-LV" sz="3600" b="1" dirty="0">
                <a:solidFill>
                  <a:schemeClr val="bg1"/>
                </a:solidFill>
              </a:rPr>
              <a:t>LAD elektroniskās pieteikšanās sistēmā, nodrošinot </a:t>
            </a:r>
            <a:r>
              <a:rPr lang="lv-LV" sz="3600" b="1" dirty="0" smtClean="0">
                <a:solidFill>
                  <a:schemeClr val="bg1"/>
                </a:solidFill>
              </a:rPr>
              <a:t>ka</a:t>
            </a:r>
            <a:endParaRPr lang="lv-LV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0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ir ietvertas izmaksas attiecībā uz </a:t>
            </a:r>
            <a:r>
              <a:rPr lang="lv-LV" sz="2400" b="1" dirty="0" smtClean="0"/>
              <a:t>visām plānotajām izmaksu kategorijām</a:t>
            </a:r>
            <a:r>
              <a:rPr lang="lv-LV" sz="24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spēj pierādīt un pamatot </a:t>
            </a:r>
            <a:r>
              <a:rPr lang="lv-LV" sz="2400" b="1" dirty="0" smtClean="0"/>
              <a:t>katras izmaksu pozīcijas summu/ apjomu </a:t>
            </a:r>
            <a:r>
              <a:rPr lang="lv-LV" sz="2400" dirty="0" smtClean="0"/>
              <a:t>ar pamatojošajiem dokumentiem;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err="1" smtClean="0"/>
              <a:t>darījumdarbības</a:t>
            </a:r>
            <a:r>
              <a:rPr lang="lv-LV" sz="2400" b="1" dirty="0" smtClean="0"/>
              <a:t> plānā ietver</a:t>
            </a:r>
            <a:r>
              <a:rPr lang="lv-LV" sz="2400" dirty="0" smtClean="0"/>
              <a:t>: </a:t>
            </a:r>
          </a:p>
          <a:p>
            <a:pPr marL="0" indent="0">
              <a:buNone/>
            </a:pPr>
            <a:r>
              <a:rPr lang="lv-LV" sz="2000" dirty="0" smtClean="0"/>
              <a:t>saimniecības ekonomiskās dzīvotspējas pamatojumu, ko apliecina atbilstoši finanšu plānam, </a:t>
            </a:r>
            <a:r>
              <a:rPr lang="lv-LV" sz="2000" dirty="0" smtClean="0">
                <a:solidFill>
                  <a:srgbClr val="FF0000"/>
                </a:solidFill>
              </a:rPr>
              <a:t>starp ieņēmumiem un izdevumiem ir pozitīvs atlikums projekta iesnieguma iesniegšanas gadā un visos </a:t>
            </a:r>
            <a:r>
              <a:rPr lang="lv-LV" sz="2000" dirty="0" err="1" smtClean="0">
                <a:solidFill>
                  <a:srgbClr val="FF0000"/>
                </a:solidFill>
              </a:rPr>
              <a:t>darījumdarbības</a:t>
            </a:r>
            <a:r>
              <a:rPr lang="lv-LV" sz="2000" dirty="0" smtClean="0">
                <a:solidFill>
                  <a:srgbClr val="FF0000"/>
                </a:solidFill>
              </a:rPr>
              <a:t> plāna īstenošanas gados</a:t>
            </a:r>
            <a:r>
              <a:rPr lang="lv-LV" sz="2000" dirty="0" smtClean="0"/>
              <a:t>; konkrētas ziņas par plānotajiem ieguldījumiem (ražošanas apjoms, izmaksas, naudas plūsmas pārskats pa gadiem);  sasniedzamos saimnieciskās darbības rādītājus, ievērojot šīs metodikas apakšpunktā noteikto </a:t>
            </a:r>
            <a:r>
              <a:rPr lang="lv-LV" sz="2000" i="1" dirty="0" smtClean="0"/>
              <a:t>(palielina neto apgrozījumu </a:t>
            </a:r>
            <a:r>
              <a:rPr lang="lv-LV" sz="2000" i="1" dirty="0" err="1" smtClean="0"/>
              <a:t>darījumdarbības</a:t>
            </a:r>
            <a:r>
              <a:rPr lang="lv-LV" sz="2000" i="1" dirty="0" smtClean="0"/>
              <a:t> plānā noteiktā apmērā procentuāli no fiksētas summas maksājuma attiecināmo izmaksu summas; sasniedz citus saimnieciskās darbības rādītājus, kas saistīti ar konkurētspēju vai produktivitāti (rādītāji ir pārbaudāmi un vērtība auditējama);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err="1" smtClean="0"/>
              <a:t>Darījumdarbības</a:t>
            </a:r>
            <a:r>
              <a:rPr lang="lv-LV" sz="2400" dirty="0" smtClean="0"/>
              <a:t> plānu sagatavo periodam </a:t>
            </a:r>
            <a:r>
              <a:rPr lang="lv-LV" sz="2400" b="1" dirty="0"/>
              <a:t>l</a:t>
            </a:r>
            <a:r>
              <a:rPr lang="lv-LV" sz="2400" b="1" dirty="0" smtClean="0"/>
              <a:t>īdz 36 mēnešiem</a:t>
            </a:r>
            <a:r>
              <a:rPr lang="lv-LV" sz="2400" dirty="0" smtClean="0"/>
              <a:t>, tas var būt arī īsāks;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Papildus tiek iesniegti šādi dokumenti</a:t>
            </a:r>
            <a:r>
              <a:rPr lang="lv-LV" sz="2400" dirty="0"/>
              <a:t>:</a:t>
            </a:r>
          </a:p>
          <a:p>
            <a:pPr marL="0" indent="0">
              <a:buNone/>
            </a:pPr>
            <a:r>
              <a:rPr lang="lv-LV" sz="2400" dirty="0" smtClean="0"/>
              <a:t>	– </a:t>
            </a:r>
            <a:r>
              <a:rPr lang="lv-LV" sz="2200" dirty="0"/>
              <a:t>Izziņa vai izdruka no e-vides par dzīves vietas deklarāciju vai uzņēmuma darbības reģistrēto </a:t>
            </a:r>
            <a:r>
              <a:rPr lang="lv-LV" sz="2200" dirty="0" smtClean="0"/>
              <a:t>		darbības </a:t>
            </a:r>
            <a:r>
              <a:rPr lang="lv-LV" sz="2200" dirty="0"/>
              <a:t>vietu.</a:t>
            </a:r>
            <a:br>
              <a:rPr lang="lv-LV" sz="2200" dirty="0"/>
            </a:br>
            <a:r>
              <a:rPr lang="lv-LV" sz="2200" dirty="0" smtClean="0"/>
              <a:t>	– </a:t>
            </a:r>
            <a:r>
              <a:rPr lang="lv-LV" sz="2200" dirty="0"/>
              <a:t>Apliecinājums, ka iegādājamais pamatlīdzeklis sākotnēji nav iegādāts, izmantojot jebkādu </a:t>
            </a:r>
            <a:r>
              <a:rPr lang="lv-LV" sz="2200" dirty="0" smtClean="0"/>
              <a:t>	publisko </a:t>
            </a:r>
            <a:r>
              <a:rPr lang="lv-LV" sz="2200" dirty="0"/>
              <a:t>finansējumu, un tas nav vecāks par pieciem gadiem.   </a:t>
            </a:r>
          </a:p>
          <a:p>
            <a:pPr marL="0" indent="0">
              <a:buNone/>
            </a:pPr>
            <a:endParaRPr lang="lv-LV" sz="2400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7764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0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lv-LV" sz="3600" b="1" dirty="0" err="1" smtClean="0">
                <a:solidFill>
                  <a:schemeClr val="bg1"/>
                </a:solidFill>
              </a:rPr>
              <a:t>Darījumdarbības</a:t>
            </a:r>
            <a:r>
              <a:rPr lang="lv-LV" sz="3600" b="1" dirty="0" smtClean="0">
                <a:solidFill>
                  <a:schemeClr val="bg1"/>
                </a:solidFill>
              </a:rPr>
              <a:t> plāna īstenošanas nosacījumi</a:t>
            </a:r>
            <a:endParaRPr lang="lv-LV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0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dirty="0" err="1" smtClean="0"/>
              <a:t>Darījumdarbības</a:t>
            </a:r>
            <a:r>
              <a:rPr lang="lv-LV" sz="2400" dirty="0" smtClean="0"/>
              <a:t> plānu </a:t>
            </a:r>
            <a:r>
              <a:rPr lang="lv-LV" sz="2400" b="1" dirty="0" smtClean="0"/>
              <a:t>sāk īstenot 6 mēnešu laikā </a:t>
            </a:r>
            <a:r>
              <a:rPr lang="lv-LV" sz="2400" dirty="0" smtClean="0"/>
              <a:t>pēc tam , kad stājies spēkā lēmums par projekta apstiprināšanu. Nosacījums uzskatāms par izpildītu, ja atbalsta saņēmējs:</a:t>
            </a:r>
          </a:p>
          <a:p>
            <a:pPr marL="0" indent="0">
              <a:buNone/>
            </a:pPr>
            <a:r>
              <a:rPr lang="lv-LV" sz="2400" dirty="0" smtClean="0"/>
              <a:t>	</a:t>
            </a:r>
            <a:r>
              <a:rPr lang="lv-LV" sz="1800" dirty="0" smtClean="0"/>
              <a:t>1) Ir iegādājies </a:t>
            </a:r>
            <a:r>
              <a:rPr lang="lv-LV" sz="1800" b="1" dirty="0" smtClean="0"/>
              <a:t>vismaz vienu no projektā paredzētajiem pamatlīdzekļiem</a:t>
            </a:r>
            <a:r>
              <a:rPr lang="lv-LV" sz="1800" dirty="0" smtClean="0"/>
              <a:t>, kura vērtība veido </a:t>
            </a:r>
            <a:r>
              <a:rPr lang="lv-LV" sz="1800" b="1" dirty="0" smtClean="0"/>
              <a:t>vismaz 10% </a:t>
            </a:r>
            <a:r>
              <a:rPr lang="lv-LV" sz="1800" dirty="0" smtClean="0"/>
              <a:t>no</a:t>
            </a:r>
          </a:p>
          <a:p>
            <a:pPr marL="0" indent="0">
              <a:buNone/>
            </a:pPr>
            <a:r>
              <a:rPr lang="lv-LV" sz="1800" dirty="0"/>
              <a:t> </a:t>
            </a:r>
            <a:r>
              <a:rPr lang="lv-LV" sz="1800" dirty="0" smtClean="0"/>
              <a:t>                     paredzētās pamatlīdzekļu iegādes summas;</a:t>
            </a:r>
          </a:p>
          <a:p>
            <a:pPr marL="0" indent="0">
              <a:buNone/>
            </a:pPr>
            <a:r>
              <a:rPr lang="lv-LV" sz="1800" dirty="0" smtClean="0"/>
              <a:t>	2) Ir </a:t>
            </a:r>
            <a:r>
              <a:rPr lang="lv-LV" sz="1800" b="1" dirty="0" smtClean="0"/>
              <a:t>noslēdzis līgumu un samaksājis avansu vismaz 10% </a:t>
            </a:r>
            <a:r>
              <a:rPr lang="lv-LV" sz="1800" dirty="0" smtClean="0"/>
              <a:t>apmērā no paredzētās iegādes summas;</a:t>
            </a:r>
          </a:p>
          <a:p>
            <a:pPr marL="0" indent="0">
              <a:buNone/>
            </a:pPr>
            <a:r>
              <a:rPr lang="lv-LV" sz="1800" dirty="0" smtClean="0"/>
              <a:t>	3) Ir reģistrēta saimnieciskā darbība  ( MK  580 13.punkts).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i="1" dirty="0" smtClean="0">
                <a:solidFill>
                  <a:srgbClr val="FF0000"/>
                </a:solidFill>
              </a:rPr>
              <a:t>Grozījumus </a:t>
            </a:r>
            <a:r>
              <a:rPr lang="lv-LV" sz="2400" i="1" dirty="0" err="1">
                <a:solidFill>
                  <a:srgbClr val="FF0000"/>
                </a:solidFill>
              </a:rPr>
              <a:t>darījumdarbības</a:t>
            </a:r>
            <a:r>
              <a:rPr lang="lv-LV" sz="2400" i="1" dirty="0">
                <a:solidFill>
                  <a:srgbClr val="FF0000"/>
                </a:solidFill>
              </a:rPr>
              <a:t> plānā saskaņo ar </a:t>
            </a:r>
            <a:r>
              <a:rPr lang="lv-LV" sz="2400" i="1" dirty="0" smtClean="0">
                <a:solidFill>
                  <a:srgbClr val="FF0000"/>
                </a:solidFill>
              </a:rPr>
              <a:t>LAD !!!</a:t>
            </a:r>
          </a:p>
          <a:p>
            <a:pPr marL="0" indent="0">
              <a:buNone/>
            </a:pPr>
            <a:endParaRPr lang="lv-LV" sz="2000" b="1" dirty="0" smtClean="0"/>
          </a:p>
          <a:p>
            <a:pPr marL="0" indent="0">
              <a:buNone/>
            </a:pPr>
            <a:endParaRPr lang="lv-LV" sz="2400" i="1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4776" y="282745"/>
            <a:ext cx="1158340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0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lv-LV" sz="3600" b="1" dirty="0" err="1" smtClean="0">
                <a:solidFill>
                  <a:schemeClr val="bg1"/>
                </a:solidFill>
              </a:rPr>
              <a:t>Darījumdarbības</a:t>
            </a:r>
            <a:r>
              <a:rPr lang="lv-LV" sz="3600" b="1" dirty="0" smtClean="0">
                <a:solidFill>
                  <a:schemeClr val="bg1"/>
                </a:solidFill>
              </a:rPr>
              <a:t> plānā sasniedzamie mērķi un rādītāji</a:t>
            </a:r>
            <a:endParaRPr lang="lv-LV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0" y="1647645"/>
            <a:ext cx="11187953" cy="4789619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p</a:t>
            </a:r>
            <a:r>
              <a:rPr lang="lv-LV" sz="2400" b="1" dirty="0" smtClean="0"/>
              <a:t>alielina neto apgrozījumu </a:t>
            </a:r>
            <a:r>
              <a:rPr lang="lv-LV" sz="2400" b="1" dirty="0" err="1" smtClean="0"/>
              <a:t>darījumdarbības</a:t>
            </a:r>
            <a:r>
              <a:rPr lang="lv-LV" sz="2400" b="1" dirty="0" smtClean="0"/>
              <a:t> plānā noteiktā apmērā </a:t>
            </a:r>
            <a:r>
              <a:rPr lang="lv-LV" sz="2400" dirty="0" smtClean="0"/>
              <a:t>procentuāli no fiksētās summas maksājuma attiecināmo izmaksu summas ( MK 580 16. punkts </a:t>
            </a:r>
            <a:r>
              <a:rPr lang="lv-LV" sz="2400" dirty="0" err="1" smtClean="0"/>
              <a:t>paliena</a:t>
            </a:r>
            <a:r>
              <a:rPr lang="lv-LV" sz="2400" dirty="0" smtClean="0"/>
              <a:t> neto apgrozījumu </a:t>
            </a:r>
            <a:r>
              <a:rPr lang="lv-LV" sz="2400" b="1" dirty="0" smtClean="0"/>
              <a:t>vismaz par 20%);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s</a:t>
            </a:r>
            <a:r>
              <a:rPr lang="lv-LV" sz="2400" b="1" dirty="0" smtClean="0"/>
              <a:t>asniedz citus saimnieciskās darbības rādītājus, </a:t>
            </a:r>
            <a:r>
              <a:rPr lang="lv-LV" sz="2400" dirty="0" smtClean="0"/>
              <a:t>kas saistīti ar konkurētspēju vai produktivitāti</a:t>
            </a:r>
            <a:r>
              <a:rPr lang="lv-LV" sz="2400" b="1" dirty="0" smtClean="0"/>
              <a:t> </a:t>
            </a:r>
            <a:r>
              <a:rPr lang="lv-LV" sz="2400" dirty="0" smtClean="0"/>
              <a:t>(rādītāji ir pārbaudāmi un vērtība auditējama,</a:t>
            </a:r>
            <a:r>
              <a:rPr lang="lv-LV" sz="2400" b="1" dirty="0" smtClean="0"/>
              <a:t> </a:t>
            </a:r>
            <a:r>
              <a:rPr lang="lv-LV" sz="2400" i="1" dirty="0" smtClean="0"/>
              <a:t>piemēram,  pakalpojumu skaits, apmeklētāju skaits, uzsākta produktu ražošana</a:t>
            </a:r>
            <a:r>
              <a:rPr lang="lv-LV" sz="2400" dirty="0" smtClean="0"/>
              <a:t>).</a:t>
            </a:r>
          </a:p>
          <a:p>
            <a:pPr marL="0" indent="0">
              <a:buNone/>
            </a:pP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0259" y="335523"/>
            <a:ext cx="1156446" cy="131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28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3" y="228599"/>
            <a:ext cx="11187953" cy="141904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Fiksētas </a:t>
            </a:r>
            <a:r>
              <a:rPr lang="lv-LV" sz="4000" b="1" dirty="0">
                <a:solidFill>
                  <a:schemeClr val="bg1"/>
                </a:solidFill>
              </a:rPr>
              <a:t>summas </a:t>
            </a:r>
            <a:r>
              <a:rPr lang="lv-LV" sz="4000" b="1" dirty="0" smtClean="0">
                <a:solidFill>
                  <a:schemeClr val="bg1"/>
                </a:solidFill>
              </a:rPr>
              <a:t>maksājums 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093" y="1647646"/>
            <a:ext cx="11187953" cy="4300074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200" dirty="0" smtClean="0"/>
              <a:t>Fiksētās summas maksājuma </a:t>
            </a:r>
            <a:r>
              <a:rPr lang="lv-LV" sz="2200" dirty="0"/>
              <a:t>kopējā attiecināmo izmaksu summa </a:t>
            </a:r>
            <a:r>
              <a:rPr lang="lv-LV" sz="2200" dirty="0" smtClean="0"/>
              <a:t>ir</a:t>
            </a:r>
            <a:r>
              <a:rPr lang="lv-LV" sz="2200" b="1" dirty="0" smtClean="0"/>
              <a:t> līdz </a:t>
            </a:r>
            <a:r>
              <a:rPr lang="lv-LV" sz="2200" b="1" dirty="0"/>
              <a:t>15 000 </a:t>
            </a:r>
            <a:r>
              <a:rPr lang="lv-LV" sz="2200" b="1" dirty="0" err="1" smtClean="0"/>
              <a:t>euro</a:t>
            </a:r>
            <a:r>
              <a:rPr lang="lv-LV" sz="2200" dirty="0" smtClean="0"/>
              <a:t>). </a:t>
            </a:r>
            <a:r>
              <a:rPr lang="lv-LV" sz="2200" dirty="0"/>
              <a:t>Atbalsta intensitāte tiek noteikta ievērojot MK noteikumus Nr. 580 un sabiedrības virzītas vietējās attīstības stratēģijas</a:t>
            </a:r>
            <a:r>
              <a:rPr lang="lv-LV" sz="22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200" b="1" dirty="0"/>
              <a:t>m</a:t>
            </a:r>
            <a:r>
              <a:rPr lang="lv-LV" sz="2200" b="1" dirty="0" smtClean="0"/>
              <a:t>aksimālā </a:t>
            </a:r>
            <a:r>
              <a:rPr lang="lv-LV" sz="2200" b="1" dirty="0"/>
              <a:t>atbalsta </a:t>
            </a:r>
            <a:r>
              <a:rPr lang="lv-LV" sz="2200" b="1" dirty="0" smtClean="0"/>
              <a:t>intensitāte VRG sludinājumā noteiktajam </a:t>
            </a:r>
            <a:r>
              <a:rPr lang="lv-LV" sz="2200" b="1" dirty="0" smtClean="0">
                <a:solidFill>
                  <a:srgbClr val="FF0000"/>
                </a:solidFill>
              </a:rPr>
              <a:t>- 65%;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200" b="1" dirty="0"/>
              <a:t>kad stājies spēkā LAD lēmums </a:t>
            </a:r>
            <a:r>
              <a:rPr lang="lv-LV" sz="2200" dirty="0"/>
              <a:t>par budžeta projekta iesnieguma apstiprināšanu, atbalsta pretendents saņem </a:t>
            </a:r>
            <a:r>
              <a:rPr lang="lv-LV" sz="2200" b="1" dirty="0"/>
              <a:t>80 %</a:t>
            </a:r>
            <a:r>
              <a:rPr lang="lv-LV" sz="2200" dirty="0"/>
              <a:t> no kopēja atbalsta apmērā;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200" dirty="0"/>
              <a:t>gala maksājumu </a:t>
            </a:r>
            <a:r>
              <a:rPr lang="lv-LV" sz="2200" b="1" dirty="0"/>
              <a:t>20 %</a:t>
            </a:r>
            <a:r>
              <a:rPr lang="lv-LV" sz="2200" dirty="0"/>
              <a:t> apmērā no </a:t>
            </a:r>
            <a:r>
              <a:rPr lang="lv-LV" sz="2200" dirty="0" smtClean="0"/>
              <a:t>kopējā </a:t>
            </a:r>
            <a:r>
              <a:rPr lang="lv-LV" sz="2200" dirty="0"/>
              <a:t>atbalsta apmēra atbalsta pretendents saņem </a:t>
            </a:r>
            <a:r>
              <a:rPr lang="lv-LV" sz="2200" b="1" dirty="0"/>
              <a:t>pēc pilnīgas </a:t>
            </a:r>
            <a:r>
              <a:rPr lang="lv-LV" sz="2200" b="1" dirty="0" err="1"/>
              <a:t>darījumdarbības</a:t>
            </a:r>
            <a:r>
              <a:rPr lang="lv-LV" sz="2200" b="1" dirty="0"/>
              <a:t> plāna īstenošanas un sasniegto mērķu </a:t>
            </a:r>
            <a:r>
              <a:rPr lang="lv-LV" sz="2200" b="1" dirty="0" err="1"/>
              <a:t>izvērtējuma</a:t>
            </a:r>
            <a:r>
              <a:rPr lang="lv-LV" sz="2000" dirty="0"/>
              <a:t>;</a:t>
            </a:r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Piemēri:</a:t>
            </a:r>
          </a:p>
          <a:p>
            <a:pPr marL="0" indent="0">
              <a:buNone/>
            </a:pPr>
            <a:endParaRPr lang="lv-LV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v-LV" sz="2400" b="1" dirty="0" smtClean="0">
                <a:solidFill>
                  <a:srgbClr val="FF0000"/>
                </a:solidFill>
              </a:rPr>
              <a:t>                                                                                   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200" i="1" dirty="0" smtClean="0">
                <a:solidFill>
                  <a:srgbClr val="FF0000"/>
                </a:solidFill>
              </a:rPr>
              <a:t>Ja </a:t>
            </a:r>
            <a:r>
              <a:rPr lang="lv-LV" sz="2200" i="1" dirty="0" err="1">
                <a:solidFill>
                  <a:srgbClr val="FF0000"/>
                </a:solidFill>
              </a:rPr>
              <a:t>darījumdarbības</a:t>
            </a:r>
            <a:r>
              <a:rPr lang="lv-LV" sz="2200" i="1" dirty="0">
                <a:solidFill>
                  <a:srgbClr val="FF0000"/>
                </a:solidFill>
              </a:rPr>
              <a:t> plāns nav īstenots, vai īstenots daļēji un darbības rezultāts nav </a:t>
            </a:r>
            <a:r>
              <a:rPr lang="lv-LV" sz="2200" i="1" dirty="0" smtClean="0">
                <a:solidFill>
                  <a:srgbClr val="FF0000"/>
                </a:solidFill>
              </a:rPr>
              <a:t>sasniegts vai </a:t>
            </a:r>
            <a:r>
              <a:rPr lang="lv-LV" sz="2200" i="1" dirty="0">
                <a:solidFill>
                  <a:srgbClr val="FF0000"/>
                </a:solidFill>
              </a:rPr>
              <a:t>daļēji sasniegts, </a:t>
            </a:r>
            <a:r>
              <a:rPr lang="lv-LV" sz="2200" i="1" dirty="0" smtClean="0">
                <a:solidFill>
                  <a:srgbClr val="FF0000"/>
                </a:solidFill>
              </a:rPr>
              <a:t>atbalsta pretendents atmaksā saņemto 80% atbalstu!!!</a:t>
            </a:r>
            <a:endParaRPr lang="lv-LV" sz="2200" i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897778"/>
              </p:ext>
            </p:extLst>
          </p:nvPr>
        </p:nvGraphicFramePr>
        <p:xfrm>
          <a:off x="1794946" y="3832805"/>
          <a:ext cx="4658028" cy="1348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9014"/>
                <a:gridCol w="2329014"/>
              </a:tblGrid>
              <a:tr h="434471">
                <a:tc gridSpan="2">
                  <a:txBody>
                    <a:bodyPr/>
                    <a:lstStyle/>
                    <a:p>
                      <a:pPr algn="ctr"/>
                      <a:r>
                        <a:rPr lang="lv-LV" u="sng" dirty="0" smtClean="0"/>
                        <a:t>Kopējās izmaksas  15</a:t>
                      </a:r>
                      <a:r>
                        <a:rPr lang="lv-LV" u="sng" baseline="0" dirty="0" smtClean="0"/>
                        <a:t> 000 </a:t>
                      </a:r>
                      <a:r>
                        <a:rPr lang="lv-LV" u="sng" baseline="0" dirty="0" err="1" smtClean="0"/>
                        <a:t>euro</a:t>
                      </a:r>
                      <a:r>
                        <a:rPr lang="lv-LV" u="sng" dirty="0" smtClean="0"/>
                        <a:t> (100%)</a:t>
                      </a:r>
                      <a:endParaRPr lang="lv-LV" u="sng" dirty="0"/>
                    </a:p>
                  </a:txBody>
                  <a:tcPr>
                    <a:solidFill>
                      <a:srgbClr val="7D8F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  <a:tr h="891822">
                <a:tc>
                  <a:txBody>
                    <a:bodyPr/>
                    <a:lstStyle/>
                    <a:p>
                      <a:r>
                        <a:rPr lang="lv-LV" dirty="0" smtClean="0"/>
                        <a:t>9</a:t>
                      </a:r>
                      <a:r>
                        <a:rPr lang="lv-LV" baseline="0" dirty="0" smtClean="0"/>
                        <a:t> 750</a:t>
                      </a:r>
                      <a:r>
                        <a:rPr lang="lv-LV" dirty="0" smtClean="0"/>
                        <a:t> </a:t>
                      </a:r>
                      <a:r>
                        <a:rPr lang="lv-LV" dirty="0" err="1" smtClean="0"/>
                        <a:t>euro</a:t>
                      </a:r>
                      <a:r>
                        <a:rPr lang="lv-LV" dirty="0" smtClean="0"/>
                        <a:t> (65%) </a:t>
                      </a:r>
                    </a:p>
                    <a:p>
                      <a:r>
                        <a:rPr lang="lv-LV" dirty="0" smtClean="0"/>
                        <a:t>Fiksētas summas maksājums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</a:t>
                      </a:r>
                      <a:r>
                        <a:rPr lang="lv-LV" baseline="0" dirty="0" smtClean="0"/>
                        <a:t> 250</a:t>
                      </a:r>
                      <a:r>
                        <a:rPr lang="lv-LV" dirty="0" smtClean="0"/>
                        <a:t> </a:t>
                      </a:r>
                      <a:r>
                        <a:rPr lang="lv-LV" dirty="0" err="1" smtClean="0"/>
                        <a:t>euro</a:t>
                      </a:r>
                      <a:r>
                        <a:rPr lang="lv-LV" dirty="0" smtClean="0"/>
                        <a:t> (35%)</a:t>
                      </a:r>
                    </a:p>
                    <a:p>
                      <a:r>
                        <a:rPr lang="lv-LV" dirty="0" smtClean="0"/>
                        <a:t>Atbalsts</a:t>
                      </a:r>
                      <a:r>
                        <a:rPr lang="lv-LV" baseline="0" dirty="0" smtClean="0"/>
                        <a:t> pretendenta l</a:t>
                      </a:r>
                      <a:r>
                        <a:rPr lang="lv-LV" dirty="0" smtClean="0"/>
                        <a:t>īdzfinansējums</a:t>
                      </a:r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281" y="3797683"/>
            <a:ext cx="4578458" cy="14690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3706" y="282745"/>
            <a:ext cx="1158340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0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3203</TotalTime>
  <Words>1087</Words>
  <Application>Microsoft Office PowerPoint</Application>
  <PresentationFormat>Widescreen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 Metodika</vt:lpstr>
      <vt:lpstr> Mērķis </vt:lpstr>
      <vt:lpstr> Fiksētas summas maksājuma ar budžeta projekta aprēķina metodi būtība </vt:lpstr>
      <vt:lpstr> Atbalsta pretendents, atbalstāmā darbība un termiņš  </vt:lpstr>
      <vt:lpstr> Attiecināmās izmaksas </vt:lpstr>
      <vt:lpstr>Projekta iesniegumu pretendents iesniedz LAD elektroniskās pieteikšanās sistēmā, nodrošinot ka</vt:lpstr>
      <vt:lpstr>Darījumdarbības plāna īstenošanas nosacījumi</vt:lpstr>
      <vt:lpstr>Darījumdarbības plānā sasniedzamie mērķi un rādītāji</vt:lpstr>
      <vt:lpstr> Fiksētas summas maksājums  </vt:lpstr>
      <vt:lpstr>  Maksājuma pieprasījums un nosacījumi (I)   </vt:lpstr>
      <vt:lpstr>  Maksājuma pieprasījums un nosacījumi (II)   </vt:lpstr>
      <vt:lpstr> Normatīvie akti, metodika  </vt:lpstr>
      <vt:lpstr> Biedrības kontaktinformācija 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Ineta Vintere</cp:lastModifiedBy>
  <cp:revision>200</cp:revision>
  <dcterms:created xsi:type="dcterms:W3CDTF">2024-05-07T09:49:04Z</dcterms:created>
  <dcterms:modified xsi:type="dcterms:W3CDTF">2025-01-07T11:37:04Z</dcterms:modified>
</cp:coreProperties>
</file>