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277" r:id="rId3"/>
    <p:sldId id="278" r:id="rId4"/>
    <p:sldId id="266" r:id="rId5"/>
    <p:sldId id="268" r:id="rId6"/>
    <p:sldId id="267" r:id="rId7"/>
    <p:sldId id="270" r:id="rId8"/>
    <p:sldId id="271" r:id="rId9"/>
    <p:sldId id="272" r:id="rId10"/>
    <p:sldId id="269" r:id="rId11"/>
    <p:sldId id="263" r:id="rId12"/>
    <p:sldId id="261" r:id="rId13"/>
    <p:sldId id="258" r:id="rId14"/>
    <p:sldId id="275" r:id="rId15"/>
    <p:sldId id="273" r:id="rId16"/>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8" d="100"/>
          <a:sy n="68" d="100"/>
        </p:scale>
        <p:origin x="9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lv-LV"/>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lv-LV"/>
          </a:p>
        </p:txBody>
      </p:sp>
      <p:sp>
        <p:nvSpPr>
          <p:cNvPr id="4" name="Date Placeholder 3"/>
          <p:cNvSpPr>
            <a:spLocks noGrp="1"/>
          </p:cNvSpPr>
          <p:nvPr>
            <p:ph type="dt" sz="half" idx="10"/>
          </p:nvPr>
        </p:nvSpPr>
        <p:spPr/>
        <p:txBody>
          <a:bodyPr/>
          <a:lstStyle/>
          <a:p>
            <a:fld id="{EAF2199A-4637-4D63-B7E7-240892847F3E}" type="datetimeFigureOut">
              <a:rPr lang="lv-LV" smtClean="0"/>
              <a:t>13.08.2024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054A7D48-3DCA-49C9-821F-EAC5A059A1AD}" type="slidenum">
              <a:rPr lang="lv-LV" smtClean="0"/>
              <a:t>‹#›</a:t>
            </a:fld>
            <a:endParaRPr lang="lv-LV"/>
          </a:p>
        </p:txBody>
      </p:sp>
    </p:spTree>
    <p:extLst>
      <p:ext uri="{BB962C8B-B14F-4D97-AF65-F5344CB8AC3E}">
        <p14:creationId xmlns:p14="http://schemas.microsoft.com/office/powerpoint/2010/main" val="13255092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EAF2199A-4637-4D63-B7E7-240892847F3E}" type="datetimeFigureOut">
              <a:rPr lang="lv-LV" smtClean="0"/>
              <a:t>13.08.2024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054A7D48-3DCA-49C9-821F-EAC5A059A1AD}" type="slidenum">
              <a:rPr lang="lv-LV" smtClean="0"/>
              <a:t>‹#›</a:t>
            </a:fld>
            <a:endParaRPr lang="lv-LV"/>
          </a:p>
        </p:txBody>
      </p:sp>
    </p:spTree>
    <p:extLst>
      <p:ext uri="{BB962C8B-B14F-4D97-AF65-F5344CB8AC3E}">
        <p14:creationId xmlns:p14="http://schemas.microsoft.com/office/powerpoint/2010/main" val="70547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EAF2199A-4637-4D63-B7E7-240892847F3E}" type="datetimeFigureOut">
              <a:rPr lang="lv-LV" smtClean="0"/>
              <a:t>13.08.2024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054A7D48-3DCA-49C9-821F-EAC5A059A1AD}" type="slidenum">
              <a:rPr lang="lv-LV" smtClean="0"/>
              <a:t>‹#›</a:t>
            </a:fld>
            <a:endParaRPr lang="lv-LV"/>
          </a:p>
        </p:txBody>
      </p:sp>
    </p:spTree>
    <p:extLst>
      <p:ext uri="{BB962C8B-B14F-4D97-AF65-F5344CB8AC3E}">
        <p14:creationId xmlns:p14="http://schemas.microsoft.com/office/powerpoint/2010/main" val="826314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EAF2199A-4637-4D63-B7E7-240892847F3E}" type="datetimeFigureOut">
              <a:rPr lang="lv-LV" smtClean="0"/>
              <a:t>13.08.2024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054A7D48-3DCA-49C9-821F-EAC5A059A1AD}" type="slidenum">
              <a:rPr lang="lv-LV" smtClean="0"/>
              <a:t>‹#›</a:t>
            </a:fld>
            <a:endParaRPr lang="lv-LV"/>
          </a:p>
        </p:txBody>
      </p:sp>
    </p:spTree>
    <p:extLst>
      <p:ext uri="{BB962C8B-B14F-4D97-AF65-F5344CB8AC3E}">
        <p14:creationId xmlns:p14="http://schemas.microsoft.com/office/powerpoint/2010/main" val="26415583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lv-LV"/>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F2199A-4637-4D63-B7E7-240892847F3E}" type="datetimeFigureOut">
              <a:rPr lang="lv-LV" smtClean="0"/>
              <a:t>13.08.2024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054A7D48-3DCA-49C9-821F-EAC5A059A1AD}" type="slidenum">
              <a:rPr lang="lv-LV" smtClean="0"/>
              <a:t>‹#›</a:t>
            </a:fld>
            <a:endParaRPr lang="lv-LV"/>
          </a:p>
        </p:txBody>
      </p:sp>
    </p:spTree>
    <p:extLst>
      <p:ext uri="{BB962C8B-B14F-4D97-AF65-F5344CB8AC3E}">
        <p14:creationId xmlns:p14="http://schemas.microsoft.com/office/powerpoint/2010/main" val="1764381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Date Placeholder 4"/>
          <p:cNvSpPr>
            <a:spLocks noGrp="1"/>
          </p:cNvSpPr>
          <p:nvPr>
            <p:ph type="dt" sz="half" idx="10"/>
          </p:nvPr>
        </p:nvSpPr>
        <p:spPr/>
        <p:txBody>
          <a:bodyPr/>
          <a:lstStyle/>
          <a:p>
            <a:fld id="{EAF2199A-4637-4D63-B7E7-240892847F3E}" type="datetimeFigureOut">
              <a:rPr lang="lv-LV" smtClean="0"/>
              <a:t>13.08.2024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054A7D48-3DCA-49C9-821F-EAC5A059A1AD}" type="slidenum">
              <a:rPr lang="lv-LV" smtClean="0"/>
              <a:t>‹#›</a:t>
            </a:fld>
            <a:endParaRPr lang="lv-LV"/>
          </a:p>
        </p:txBody>
      </p:sp>
    </p:spTree>
    <p:extLst>
      <p:ext uri="{BB962C8B-B14F-4D97-AF65-F5344CB8AC3E}">
        <p14:creationId xmlns:p14="http://schemas.microsoft.com/office/powerpoint/2010/main" val="34897999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7" name="Date Placeholder 6"/>
          <p:cNvSpPr>
            <a:spLocks noGrp="1"/>
          </p:cNvSpPr>
          <p:nvPr>
            <p:ph type="dt" sz="half" idx="10"/>
          </p:nvPr>
        </p:nvSpPr>
        <p:spPr/>
        <p:txBody>
          <a:bodyPr/>
          <a:lstStyle/>
          <a:p>
            <a:fld id="{EAF2199A-4637-4D63-B7E7-240892847F3E}" type="datetimeFigureOut">
              <a:rPr lang="lv-LV" smtClean="0"/>
              <a:t>13.08.2024</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054A7D48-3DCA-49C9-821F-EAC5A059A1AD}" type="slidenum">
              <a:rPr lang="lv-LV" smtClean="0"/>
              <a:t>‹#›</a:t>
            </a:fld>
            <a:endParaRPr lang="lv-LV"/>
          </a:p>
        </p:txBody>
      </p:sp>
    </p:spTree>
    <p:extLst>
      <p:ext uri="{BB962C8B-B14F-4D97-AF65-F5344CB8AC3E}">
        <p14:creationId xmlns:p14="http://schemas.microsoft.com/office/powerpoint/2010/main" val="907778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Date Placeholder 2"/>
          <p:cNvSpPr>
            <a:spLocks noGrp="1"/>
          </p:cNvSpPr>
          <p:nvPr>
            <p:ph type="dt" sz="half" idx="10"/>
          </p:nvPr>
        </p:nvSpPr>
        <p:spPr/>
        <p:txBody>
          <a:bodyPr/>
          <a:lstStyle/>
          <a:p>
            <a:fld id="{EAF2199A-4637-4D63-B7E7-240892847F3E}" type="datetimeFigureOut">
              <a:rPr lang="lv-LV" smtClean="0"/>
              <a:t>13.08.2024</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054A7D48-3DCA-49C9-821F-EAC5A059A1AD}" type="slidenum">
              <a:rPr lang="lv-LV" smtClean="0"/>
              <a:t>‹#›</a:t>
            </a:fld>
            <a:endParaRPr lang="lv-LV"/>
          </a:p>
        </p:txBody>
      </p:sp>
    </p:spTree>
    <p:extLst>
      <p:ext uri="{BB962C8B-B14F-4D97-AF65-F5344CB8AC3E}">
        <p14:creationId xmlns:p14="http://schemas.microsoft.com/office/powerpoint/2010/main" val="651019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F2199A-4637-4D63-B7E7-240892847F3E}" type="datetimeFigureOut">
              <a:rPr lang="lv-LV" smtClean="0"/>
              <a:t>13.08.2024</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054A7D48-3DCA-49C9-821F-EAC5A059A1AD}" type="slidenum">
              <a:rPr lang="lv-LV" smtClean="0"/>
              <a:t>‹#›</a:t>
            </a:fld>
            <a:endParaRPr lang="lv-LV"/>
          </a:p>
        </p:txBody>
      </p:sp>
    </p:spTree>
    <p:extLst>
      <p:ext uri="{BB962C8B-B14F-4D97-AF65-F5344CB8AC3E}">
        <p14:creationId xmlns:p14="http://schemas.microsoft.com/office/powerpoint/2010/main" val="919519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F2199A-4637-4D63-B7E7-240892847F3E}" type="datetimeFigureOut">
              <a:rPr lang="lv-LV" smtClean="0"/>
              <a:t>13.08.2024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054A7D48-3DCA-49C9-821F-EAC5A059A1AD}" type="slidenum">
              <a:rPr lang="lv-LV" smtClean="0"/>
              <a:t>‹#›</a:t>
            </a:fld>
            <a:endParaRPr lang="lv-LV"/>
          </a:p>
        </p:txBody>
      </p:sp>
    </p:spTree>
    <p:extLst>
      <p:ext uri="{BB962C8B-B14F-4D97-AF65-F5344CB8AC3E}">
        <p14:creationId xmlns:p14="http://schemas.microsoft.com/office/powerpoint/2010/main" val="26047032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F2199A-4637-4D63-B7E7-240892847F3E}" type="datetimeFigureOut">
              <a:rPr lang="lv-LV" smtClean="0"/>
              <a:t>13.08.2024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054A7D48-3DCA-49C9-821F-EAC5A059A1AD}" type="slidenum">
              <a:rPr lang="lv-LV" smtClean="0"/>
              <a:t>‹#›</a:t>
            </a:fld>
            <a:endParaRPr lang="lv-LV"/>
          </a:p>
        </p:txBody>
      </p:sp>
    </p:spTree>
    <p:extLst>
      <p:ext uri="{BB962C8B-B14F-4D97-AF65-F5344CB8AC3E}">
        <p14:creationId xmlns:p14="http://schemas.microsoft.com/office/powerpoint/2010/main" val="11160010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lv-LV"/>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F2199A-4637-4D63-B7E7-240892847F3E}" type="datetimeFigureOut">
              <a:rPr lang="lv-LV" smtClean="0"/>
              <a:t>13.08.2024</a:t>
            </a:fld>
            <a:endParaRPr lang="lv-LV"/>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4A7D48-3DCA-49C9-821F-EAC5A059A1AD}" type="slidenum">
              <a:rPr lang="lv-LV" smtClean="0"/>
              <a:t>‹#›</a:t>
            </a:fld>
            <a:endParaRPr lang="lv-LV"/>
          </a:p>
        </p:txBody>
      </p:sp>
    </p:spTree>
    <p:extLst>
      <p:ext uri="{BB962C8B-B14F-4D97-AF65-F5344CB8AC3E}">
        <p14:creationId xmlns:p14="http://schemas.microsoft.com/office/powerpoint/2010/main" val="24609911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6.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10.jpeg"/><Relationship Id="rId5" Type="http://schemas.openxmlformats.org/officeDocument/2006/relationships/image" Target="../media/image6.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hyperlink" Target="mailto:partneriba@dobelespartneriba.lv" TargetMode="External"/><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hyperlink" Target="mailto:ineta.vintere@jelgava.lv" TargetMode="External"/><Relationship Id="rId5" Type="http://schemas.openxmlformats.org/officeDocument/2006/relationships/hyperlink" Target="mailto:dace.vilmane@inbox.lv" TargetMode="External"/><Relationship Id="rId4" Type="http://schemas.openxmlformats.org/officeDocument/2006/relationships/hyperlink" Target="mailto:aija.senbruna@gmail.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ec.europa.eu/regional_policy/policy/communication/online-generator_lv?lang=lv" TargetMode="External"/><Relationship Id="rId2" Type="http://schemas.openxmlformats.org/officeDocument/2006/relationships/hyperlink" Target="https://www.esfondi.lv/normativie-akti-un-dokumenti/2021-2027-planosanas-periods/komunikacijas-un-dizaina-vadlinija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7000" r="-3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34278" y="849086"/>
            <a:ext cx="9797142" cy="3303035"/>
          </a:xfrm>
          <a:solidFill>
            <a:schemeClr val="bg2"/>
          </a:solidFill>
        </p:spPr>
        <p:txBody>
          <a:bodyPr>
            <a:normAutofit/>
          </a:bodyPr>
          <a:lstStyle/>
          <a:p>
            <a:r>
              <a:rPr lang="lv-LV" dirty="0" smtClean="0">
                <a:effectLst/>
                <a:latin typeface="Calibri" panose="020F0502020204030204" pitchFamily="34" charset="0"/>
                <a:ea typeface="Calibri" panose="020F0502020204030204" pitchFamily="34" charset="0"/>
              </a:rPr>
              <a:t>ES fondu un Atveseļošanas fonda publicitātes prasības </a:t>
            </a:r>
            <a:br>
              <a:rPr lang="lv-LV" dirty="0" smtClean="0">
                <a:effectLst/>
                <a:latin typeface="Calibri" panose="020F0502020204030204" pitchFamily="34" charset="0"/>
                <a:ea typeface="Calibri" panose="020F0502020204030204" pitchFamily="34" charset="0"/>
              </a:rPr>
            </a:br>
            <a:r>
              <a:rPr lang="lv-LV" dirty="0" smtClean="0">
                <a:effectLst/>
                <a:latin typeface="Calibri" panose="020F0502020204030204" pitchFamily="34" charset="0"/>
                <a:ea typeface="Calibri" panose="020F0502020204030204" pitchFamily="34" charset="0"/>
              </a:rPr>
              <a:t>2021-2027</a:t>
            </a:r>
            <a:endParaRPr lang="lv-LV" b="1" dirty="0"/>
          </a:p>
        </p:txBody>
      </p:sp>
      <p:sp>
        <p:nvSpPr>
          <p:cNvPr id="7" name="TextBox 6"/>
          <p:cNvSpPr txBox="1"/>
          <p:nvPr/>
        </p:nvSpPr>
        <p:spPr>
          <a:xfrm>
            <a:off x="2956426" y="4538227"/>
            <a:ext cx="5303520" cy="307777"/>
          </a:xfrm>
          <a:prstGeom prst="rect">
            <a:avLst/>
          </a:prstGeom>
          <a:noFill/>
        </p:spPr>
        <p:txBody>
          <a:bodyPr wrap="square" rtlCol="0">
            <a:spAutoFit/>
          </a:bodyPr>
          <a:lstStyle/>
          <a:p>
            <a:r>
              <a:rPr lang="lv-LV" sz="1400" b="1" dirty="0">
                <a:latin typeface="Arial" panose="020B0604020202020204" pitchFamily="34" charset="0"/>
                <a:cs typeface="Arial" panose="020B0604020202020204" pitchFamily="34" charset="0"/>
              </a:rPr>
              <a:t>Atbalsta Zemkopības ministrija un Lauku atbalsta dienests.</a:t>
            </a:r>
          </a:p>
        </p:txBody>
      </p:sp>
      <p:sp>
        <p:nvSpPr>
          <p:cNvPr id="5" name="Title 1"/>
          <p:cNvSpPr txBox="1">
            <a:spLocks/>
          </p:cNvSpPr>
          <p:nvPr/>
        </p:nvSpPr>
        <p:spPr>
          <a:xfrm>
            <a:off x="1334278" y="4254759"/>
            <a:ext cx="9797142" cy="2118049"/>
          </a:xfrm>
          <a:prstGeom prst="rect">
            <a:avLst/>
          </a:prstGeom>
          <a:solidFill>
            <a:schemeClr val="bg2"/>
          </a:solidFill>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lv-LV" b="1" dirty="0"/>
          </a:p>
        </p:txBody>
      </p:sp>
      <p:pic>
        <p:nvPicPr>
          <p:cNvPr id="3" name="Picture 2"/>
          <p:cNvPicPr>
            <a:picLocks noChangeAspect="1"/>
          </p:cNvPicPr>
          <p:nvPr/>
        </p:nvPicPr>
        <p:blipFill>
          <a:blip r:embed="rId3"/>
          <a:stretch>
            <a:fillRect/>
          </a:stretch>
        </p:blipFill>
        <p:spPr>
          <a:xfrm>
            <a:off x="3682247" y="4846004"/>
            <a:ext cx="4743099" cy="731583"/>
          </a:xfrm>
          <a:prstGeom prst="rect">
            <a:avLst/>
          </a:prstGeom>
        </p:spPr>
      </p:pic>
    </p:spTree>
    <p:extLst>
      <p:ext uri="{BB962C8B-B14F-4D97-AF65-F5344CB8AC3E}">
        <p14:creationId xmlns:p14="http://schemas.microsoft.com/office/powerpoint/2010/main" val="27276345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15926" y="576775"/>
            <a:ext cx="10537874" cy="5600188"/>
          </a:xfrm>
        </p:spPr>
        <p:txBody>
          <a:bodyPr>
            <a:normAutofit/>
          </a:bodyPr>
          <a:lstStyle/>
          <a:p>
            <a:pPr marL="0" indent="0">
              <a:buNone/>
            </a:pPr>
            <a:endParaRPr lang="lv-LV" b="1" dirty="0" smtClean="0"/>
          </a:p>
          <a:p>
            <a:pPr marL="0" indent="0">
              <a:buNone/>
            </a:pPr>
            <a:endParaRPr lang="lv-LV" b="1" dirty="0"/>
          </a:p>
          <a:p>
            <a:pPr marL="0" indent="0">
              <a:buNone/>
            </a:pPr>
            <a:endParaRPr lang="lv-LV" b="1" dirty="0" smtClean="0"/>
          </a:p>
          <a:p>
            <a:pPr marL="0" indent="0" algn="ctr">
              <a:buNone/>
            </a:pPr>
            <a:endParaRPr lang="lv-LV" sz="4000" b="1" dirty="0" smtClean="0"/>
          </a:p>
          <a:p>
            <a:pPr marL="0" indent="0" algn="ctr">
              <a:buNone/>
            </a:pPr>
            <a:r>
              <a:rPr lang="lv-LV" sz="5400" b="1" dirty="0" smtClean="0"/>
              <a:t>LAD  sagatavotie paraugi </a:t>
            </a:r>
            <a:br>
              <a:rPr lang="lv-LV" sz="5400" b="1" dirty="0" smtClean="0"/>
            </a:br>
            <a:endParaRPr lang="lv-LV" sz="5400" dirty="0"/>
          </a:p>
        </p:txBody>
      </p:sp>
    </p:spTree>
    <p:extLst>
      <p:ext uri="{BB962C8B-B14F-4D97-AF65-F5344CB8AC3E}">
        <p14:creationId xmlns:p14="http://schemas.microsoft.com/office/powerpoint/2010/main" val="32029642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897728" y="-1"/>
            <a:ext cx="7151273" cy="117129"/>
          </a:xfrm>
          <a:prstGeom prst="rect">
            <a:avLst/>
          </a:prstGeom>
          <a:solidFill>
            <a:srgbClr val="3F8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150"/>
          </a:p>
        </p:txBody>
      </p:sp>
      <p:pic>
        <p:nvPicPr>
          <p:cNvPr id="18" name="Picture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54182" y="327809"/>
            <a:ext cx="900156" cy="900156"/>
          </a:xfrm>
          <a:prstGeom prst="rect">
            <a:avLst/>
          </a:prstGeom>
        </p:spPr>
      </p:pic>
      <p:sp>
        <p:nvSpPr>
          <p:cNvPr id="25" name="Rectangle 24"/>
          <p:cNvSpPr/>
          <p:nvPr/>
        </p:nvSpPr>
        <p:spPr>
          <a:xfrm>
            <a:off x="3897728" y="6757496"/>
            <a:ext cx="7151272" cy="114153"/>
          </a:xfrm>
          <a:prstGeom prst="rect">
            <a:avLst/>
          </a:prstGeom>
          <a:solidFill>
            <a:srgbClr val="3F8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150"/>
          </a:p>
        </p:txBody>
      </p:sp>
      <p:sp>
        <p:nvSpPr>
          <p:cNvPr id="27" name="TextBox 26"/>
          <p:cNvSpPr txBox="1"/>
          <p:nvPr/>
        </p:nvSpPr>
        <p:spPr>
          <a:xfrm>
            <a:off x="4202182" y="2445157"/>
            <a:ext cx="1585580" cy="276999"/>
          </a:xfrm>
          <a:prstGeom prst="rect">
            <a:avLst/>
          </a:prstGeom>
          <a:noFill/>
        </p:spPr>
        <p:txBody>
          <a:bodyPr wrap="square" rtlCol="0">
            <a:spAutoFit/>
          </a:bodyPr>
          <a:lstStyle/>
          <a:p>
            <a:r>
              <a:rPr lang="lv-LV" sz="1200" dirty="0">
                <a:solidFill>
                  <a:srgbClr val="3F81C3"/>
                </a:solidFill>
                <a:latin typeface="Trebuchet MS" panose="020B0603020202020204" pitchFamily="34" charset="0"/>
              </a:rPr>
              <a:t>Projekta ilgums</a:t>
            </a:r>
          </a:p>
        </p:txBody>
      </p:sp>
      <p:sp>
        <p:nvSpPr>
          <p:cNvPr id="28" name="TextBox 27"/>
          <p:cNvSpPr txBox="1"/>
          <p:nvPr/>
        </p:nvSpPr>
        <p:spPr>
          <a:xfrm>
            <a:off x="4202182" y="2706652"/>
            <a:ext cx="1710818" cy="400110"/>
          </a:xfrm>
          <a:prstGeom prst="rect">
            <a:avLst/>
          </a:prstGeom>
          <a:noFill/>
        </p:spPr>
        <p:txBody>
          <a:bodyPr wrap="square" rtlCol="0">
            <a:spAutoFit/>
          </a:bodyPr>
          <a:lstStyle/>
          <a:p>
            <a:r>
              <a:rPr lang="lv-LV" sz="1000" b="1" dirty="0">
                <a:latin typeface="Arial" panose="020B0604020202020204" pitchFamily="34" charset="0"/>
                <a:cs typeface="Arial" panose="020B0604020202020204" pitchFamily="34" charset="0"/>
              </a:rPr>
              <a:t>Ierakstiet savu projekta ilgumu 01.2023.-12.2023.</a:t>
            </a:r>
          </a:p>
        </p:txBody>
      </p:sp>
      <p:sp>
        <p:nvSpPr>
          <p:cNvPr id="29" name="TextBox 28"/>
          <p:cNvSpPr txBox="1"/>
          <p:nvPr/>
        </p:nvSpPr>
        <p:spPr>
          <a:xfrm>
            <a:off x="4202182" y="3481002"/>
            <a:ext cx="1585580" cy="276999"/>
          </a:xfrm>
          <a:prstGeom prst="rect">
            <a:avLst/>
          </a:prstGeom>
          <a:noFill/>
        </p:spPr>
        <p:txBody>
          <a:bodyPr wrap="square" rtlCol="0">
            <a:spAutoFit/>
          </a:bodyPr>
          <a:lstStyle/>
          <a:p>
            <a:r>
              <a:rPr lang="lv-LV" sz="1200" dirty="0">
                <a:solidFill>
                  <a:srgbClr val="3F81C3"/>
                </a:solidFill>
                <a:latin typeface="Trebuchet MS" panose="020B0603020202020204" pitchFamily="34" charset="0"/>
              </a:rPr>
              <a:t>Kopējā summa</a:t>
            </a:r>
          </a:p>
        </p:txBody>
      </p:sp>
      <p:sp>
        <p:nvSpPr>
          <p:cNvPr id="30" name="TextBox 29"/>
          <p:cNvSpPr txBox="1"/>
          <p:nvPr/>
        </p:nvSpPr>
        <p:spPr>
          <a:xfrm>
            <a:off x="4202182" y="3725932"/>
            <a:ext cx="1710818" cy="246221"/>
          </a:xfrm>
          <a:prstGeom prst="rect">
            <a:avLst/>
          </a:prstGeom>
          <a:noFill/>
        </p:spPr>
        <p:txBody>
          <a:bodyPr wrap="square" rtlCol="0">
            <a:spAutoFit/>
          </a:bodyPr>
          <a:lstStyle/>
          <a:p>
            <a:r>
              <a:rPr lang="lv-LV" sz="1000" b="1" dirty="0">
                <a:latin typeface="Arial" panose="020B0604020202020204" pitchFamily="34" charset="0"/>
                <a:cs typeface="Arial" panose="020B0604020202020204" pitchFamily="34" charset="0"/>
              </a:rPr>
              <a:t>Ierakstiet summu EUR</a:t>
            </a:r>
          </a:p>
        </p:txBody>
      </p:sp>
      <p:sp>
        <p:nvSpPr>
          <p:cNvPr id="32" name="TextBox 31"/>
          <p:cNvSpPr txBox="1"/>
          <p:nvPr/>
        </p:nvSpPr>
        <p:spPr>
          <a:xfrm>
            <a:off x="4206129" y="4174510"/>
            <a:ext cx="1887067" cy="276999"/>
          </a:xfrm>
          <a:prstGeom prst="rect">
            <a:avLst/>
          </a:prstGeom>
          <a:noFill/>
        </p:spPr>
        <p:txBody>
          <a:bodyPr wrap="square" rtlCol="0">
            <a:spAutoFit/>
          </a:bodyPr>
          <a:lstStyle/>
          <a:p>
            <a:r>
              <a:rPr lang="lv-LV" sz="1200" dirty="0">
                <a:solidFill>
                  <a:srgbClr val="3F81C3"/>
                </a:solidFill>
                <a:latin typeface="Trebuchet MS" panose="020B0603020202020204" pitchFamily="34" charset="0"/>
              </a:rPr>
              <a:t>ES līdzfinansējums</a:t>
            </a:r>
          </a:p>
        </p:txBody>
      </p:sp>
      <p:sp>
        <p:nvSpPr>
          <p:cNvPr id="33" name="TextBox 32"/>
          <p:cNvSpPr txBox="1"/>
          <p:nvPr/>
        </p:nvSpPr>
        <p:spPr>
          <a:xfrm>
            <a:off x="4206124" y="4479890"/>
            <a:ext cx="1735392" cy="246221"/>
          </a:xfrm>
          <a:prstGeom prst="rect">
            <a:avLst/>
          </a:prstGeom>
          <a:noFill/>
        </p:spPr>
        <p:txBody>
          <a:bodyPr wrap="square" rtlCol="0">
            <a:spAutoFit/>
          </a:bodyPr>
          <a:lstStyle/>
          <a:p>
            <a:r>
              <a:rPr lang="lv-LV" sz="1000" b="1" dirty="0">
                <a:latin typeface="Arial" panose="020B0604020202020204" pitchFamily="34" charset="0"/>
                <a:cs typeface="Arial" panose="020B0604020202020204" pitchFamily="34" charset="0"/>
              </a:rPr>
              <a:t>Ierakstiet summu EUR</a:t>
            </a:r>
          </a:p>
        </p:txBody>
      </p:sp>
      <p:cxnSp>
        <p:nvCxnSpPr>
          <p:cNvPr id="34" name="Straight Connector 33"/>
          <p:cNvCxnSpPr/>
          <p:nvPr/>
        </p:nvCxnSpPr>
        <p:spPr>
          <a:xfrm>
            <a:off x="4244416" y="4033260"/>
            <a:ext cx="1450568" cy="0"/>
          </a:xfrm>
          <a:prstGeom prst="line">
            <a:avLst/>
          </a:prstGeom>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4169295" y="1203179"/>
            <a:ext cx="1118356" cy="417422"/>
          </a:xfrm>
          <a:prstGeom prst="rect">
            <a:avLst/>
          </a:prstGeom>
          <a:noFill/>
        </p:spPr>
        <p:txBody>
          <a:bodyPr wrap="square" rtlCol="0">
            <a:spAutoFit/>
          </a:bodyPr>
          <a:lstStyle/>
          <a:p>
            <a:r>
              <a:rPr lang="lv-LV" sz="704" dirty="0">
                <a:solidFill>
                  <a:srgbClr val="3F81C3"/>
                </a:solidFill>
                <a:latin typeface="Trebuchet MS" panose="020B0603020202020204" pitchFamily="34" charset="0"/>
              </a:rPr>
              <a:t>Izveidojiet savu QR kodu vai ielieciet mājaslapas adresi</a:t>
            </a:r>
          </a:p>
        </p:txBody>
      </p:sp>
      <p:pic>
        <p:nvPicPr>
          <p:cNvPr id="21" name="Picture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38046" y="5642614"/>
            <a:ext cx="635092" cy="814221"/>
          </a:xfrm>
          <a:prstGeom prst="rect">
            <a:avLst/>
          </a:prstGeom>
        </p:spPr>
      </p:pic>
      <p:pic>
        <p:nvPicPr>
          <p:cNvPr id="24" name="Picture 23"/>
          <p:cNvPicPr>
            <a:picLocks noChangeAspect="1"/>
          </p:cNvPicPr>
          <p:nvPr/>
        </p:nvPicPr>
        <p:blipFill rotWithShape="1">
          <a:blip r:embed="rId4" cstate="print">
            <a:extLst>
              <a:ext uri="{28A0092B-C50C-407E-A947-70E740481C1C}">
                <a14:useLocalDpi xmlns:a14="http://schemas.microsoft.com/office/drawing/2010/main" val="0"/>
              </a:ext>
            </a:extLst>
          </a:blip>
          <a:srcRect t="6473" b="6975"/>
          <a:stretch/>
        </p:blipFill>
        <p:spPr>
          <a:xfrm>
            <a:off x="4385957" y="5453222"/>
            <a:ext cx="1190989" cy="1044426"/>
          </a:xfrm>
          <a:prstGeom prst="rect">
            <a:avLst/>
          </a:prstGeom>
        </p:spPr>
      </p:pic>
      <p:sp>
        <p:nvSpPr>
          <p:cNvPr id="22" name="TextBox 21"/>
          <p:cNvSpPr txBox="1"/>
          <p:nvPr/>
        </p:nvSpPr>
        <p:spPr>
          <a:xfrm>
            <a:off x="6441536" y="818281"/>
            <a:ext cx="4178642" cy="1384995"/>
          </a:xfrm>
          <a:prstGeom prst="rect">
            <a:avLst/>
          </a:prstGeom>
          <a:noFill/>
        </p:spPr>
        <p:txBody>
          <a:bodyPr wrap="square" rtlCol="0">
            <a:spAutoFit/>
          </a:bodyPr>
          <a:lstStyle/>
          <a:p>
            <a:r>
              <a:rPr lang="lv-LV" sz="2800" dirty="0">
                <a:solidFill>
                  <a:srgbClr val="3F81C3"/>
                </a:solidFill>
                <a:latin typeface="Trebuchet MS" panose="020B0603020202020204" pitchFamily="34" charset="0"/>
              </a:rPr>
              <a:t>PROJEKTA NOSAUKUMS TEKSTS </a:t>
            </a:r>
            <a:r>
              <a:rPr lang="lv-LV" sz="2800" dirty="0" err="1">
                <a:solidFill>
                  <a:srgbClr val="3F81C3"/>
                </a:solidFill>
                <a:latin typeface="Trebuchet MS" panose="020B0603020202020204" pitchFamily="34" charset="0"/>
              </a:rPr>
              <a:t>TEKSTS</a:t>
            </a:r>
            <a:r>
              <a:rPr lang="lv-LV" sz="2800" dirty="0">
                <a:solidFill>
                  <a:srgbClr val="3F81C3"/>
                </a:solidFill>
                <a:latin typeface="Trebuchet MS" panose="020B0603020202020204" pitchFamily="34" charset="0"/>
              </a:rPr>
              <a:t> </a:t>
            </a:r>
            <a:r>
              <a:rPr lang="lv-LV" sz="2800" dirty="0" err="1">
                <a:solidFill>
                  <a:srgbClr val="3F81C3"/>
                </a:solidFill>
                <a:latin typeface="Trebuchet MS" panose="020B0603020202020204" pitchFamily="34" charset="0"/>
              </a:rPr>
              <a:t>TEKSTS</a:t>
            </a:r>
            <a:r>
              <a:rPr lang="lv-LV" sz="2800" dirty="0">
                <a:solidFill>
                  <a:srgbClr val="3F81C3"/>
                </a:solidFill>
                <a:latin typeface="Trebuchet MS" panose="020B0603020202020204" pitchFamily="34" charset="0"/>
              </a:rPr>
              <a:t> </a:t>
            </a:r>
            <a:r>
              <a:rPr lang="lv-LV" sz="2800" dirty="0" err="1">
                <a:solidFill>
                  <a:srgbClr val="3F81C3"/>
                </a:solidFill>
                <a:latin typeface="Trebuchet MS" panose="020B0603020202020204" pitchFamily="34" charset="0"/>
              </a:rPr>
              <a:t>TEKSTS</a:t>
            </a:r>
            <a:endParaRPr lang="lv-LV" sz="2800" dirty="0">
              <a:solidFill>
                <a:srgbClr val="3F81C3"/>
              </a:solidFill>
              <a:latin typeface="Trebuchet MS" panose="020B0603020202020204" pitchFamily="34" charset="0"/>
            </a:endParaRPr>
          </a:p>
        </p:txBody>
      </p:sp>
      <p:sp>
        <p:nvSpPr>
          <p:cNvPr id="23" name="TextBox 22"/>
          <p:cNvSpPr txBox="1"/>
          <p:nvPr/>
        </p:nvSpPr>
        <p:spPr>
          <a:xfrm>
            <a:off x="6465493" y="3011719"/>
            <a:ext cx="4178643" cy="1384995"/>
          </a:xfrm>
          <a:prstGeom prst="rect">
            <a:avLst/>
          </a:prstGeom>
          <a:noFill/>
        </p:spPr>
        <p:txBody>
          <a:bodyPr wrap="square" rtlCol="0">
            <a:spAutoFit/>
          </a:bodyPr>
          <a:lstStyle/>
          <a:p>
            <a:r>
              <a:rPr lang="lv-LV" sz="1400" dirty="0">
                <a:latin typeface="Arial" panose="020B0604020202020204" pitchFamily="34" charset="0"/>
                <a:cs typeface="Arial" panose="020B0604020202020204" pitchFamily="34" charset="0"/>
              </a:rPr>
              <a:t>Projekta apraksts (</a:t>
            </a:r>
            <a:r>
              <a:rPr lang="lv-LV" sz="1400" dirty="0" err="1">
                <a:latin typeface="Arial" panose="020B0604020202020204" pitchFamily="34" charset="0"/>
                <a:cs typeface="Arial" panose="020B0604020202020204" pitchFamily="34" charset="0"/>
              </a:rPr>
              <a:t>max</a:t>
            </a:r>
            <a:r>
              <a:rPr lang="lv-LV" sz="1400" dirty="0">
                <a:latin typeface="Arial" panose="020B0604020202020204" pitchFamily="34" charset="0"/>
                <a:cs typeface="Arial" panose="020B0604020202020204" pitchFamily="34" charset="0"/>
              </a:rPr>
              <a:t> 400 zīmes) teksts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endParaRPr lang="lv-LV" sz="1400" dirty="0">
              <a:latin typeface="Arial" panose="020B0604020202020204" pitchFamily="34" charset="0"/>
              <a:cs typeface="Arial" panose="020B0604020202020204" pitchFamily="34" charset="0"/>
            </a:endParaRPr>
          </a:p>
        </p:txBody>
      </p:sp>
      <p:sp>
        <p:nvSpPr>
          <p:cNvPr id="36" name="TextBox 35"/>
          <p:cNvSpPr txBox="1"/>
          <p:nvPr/>
        </p:nvSpPr>
        <p:spPr>
          <a:xfrm>
            <a:off x="6449320" y="2568409"/>
            <a:ext cx="4178643" cy="307777"/>
          </a:xfrm>
          <a:prstGeom prst="rect">
            <a:avLst/>
          </a:prstGeom>
          <a:noFill/>
        </p:spPr>
        <p:txBody>
          <a:bodyPr wrap="square" rtlCol="0">
            <a:spAutoFit/>
          </a:bodyPr>
          <a:lstStyle/>
          <a:p>
            <a:pPr algn="just"/>
            <a:r>
              <a:rPr lang="lv-LV" sz="1400" b="1" dirty="0">
                <a:latin typeface="Arial" panose="020B0604020202020204" pitchFamily="34" charset="0"/>
                <a:cs typeface="Arial" panose="020B0604020202020204" pitchFamily="34" charset="0"/>
              </a:rPr>
              <a:t>Projekta Nr. 24-09-CL06-C0LA19.2204-000000</a:t>
            </a:r>
          </a:p>
        </p:txBody>
      </p:sp>
      <p:sp>
        <p:nvSpPr>
          <p:cNvPr id="37" name="TextBox 36"/>
          <p:cNvSpPr txBox="1"/>
          <p:nvPr/>
        </p:nvSpPr>
        <p:spPr>
          <a:xfrm>
            <a:off x="6465492" y="4524159"/>
            <a:ext cx="3897342" cy="523220"/>
          </a:xfrm>
          <a:prstGeom prst="rect">
            <a:avLst/>
          </a:prstGeom>
          <a:noFill/>
        </p:spPr>
        <p:txBody>
          <a:bodyPr wrap="square" rtlCol="0">
            <a:spAutoFit/>
          </a:bodyPr>
          <a:lstStyle/>
          <a:p>
            <a:r>
              <a:rPr lang="lv-LV" sz="1400" b="1" dirty="0">
                <a:latin typeface="Arial" panose="020B0604020202020204" pitchFamily="34" charset="0"/>
                <a:cs typeface="Arial" panose="020B0604020202020204" pitchFamily="34" charset="0"/>
              </a:rPr>
              <a:t>Atbalsta Zemkopības ministrija un Lauku atbalsta dienests.</a:t>
            </a:r>
          </a:p>
        </p:txBody>
      </p:sp>
      <p:pic>
        <p:nvPicPr>
          <p:cNvPr id="38" name="Picture 3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14011" y="5647688"/>
            <a:ext cx="804071" cy="804071"/>
          </a:xfrm>
          <a:prstGeom prst="rect">
            <a:avLst/>
          </a:prstGeom>
        </p:spPr>
      </p:pic>
      <p:pic>
        <p:nvPicPr>
          <p:cNvPr id="2" name="Picture 1"/>
          <p:cNvPicPr>
            <a:picLocks noChangeAspect="1"/>
          </p:cNvPicPr>
          <p:nvPr/>
        </p:nvPicPr>
        <p:blipFill rotWithShape="1">
          <a:blip r:embed="rId6" cstate="print">
            <a:extLst>
              <a:ext uri="{28A0092B-C50C-407E-A947-70E740481C1C}">
                <a14:useLocalDpi xmlns:a14="http://schemas.microsoft.com/office/drawing/2010/main" val="0"/>
              </a:ext>
            </a:extLst>
          </a:blip>
          <a:srcRect l="9011" r="66134"/>
          <a:stretch/>
        </p:blipFill>
        <p:spPr>
          <a:xfrm>
            <a:off x="1115441" y="-1"/>
            <a:ext cx="2784615" cy="6888224"/>
          </a:xfrm>
          <a:prstGeom prst="rect">
            <a:avLst/>
          </a:prstGeom>
        </p:spPr>
      </p:pic>
    </p:spTree>
    <p:extLst>
      <p:ext uri="{BB962C8B-B14F-4D97-AF65-F5344CB8AC3E}">
        <p14:creationId xmlns:p14="http://schemas.microsoft.com/office/powerpoint/2010/main" val="33627947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897728" y="-1"/>
            <a:ext cx="7151273" cy="117129"/>
          </a:xfrm>
          <a:prstGeom prst="rect">
            <a:avLst/>
          </a:prstGeom>
          <a:solidFill>
            <a:srgbClr val="3F8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150"/>
          </a:p>
        </p:txBody>
      </p:sp>
      <p:pic>
        <p:nvPicPr>
          <p:cNvPr id="18" name="Picture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54182" y="327809"/>
            <a:ext cx="900156" cy="900156"/>
          </a:xfrm>
          <a:prstGeom prst="rect">
            <a:avLst/>
          </a:prstGeom>
        </p:spPr>
      </p:pic>
      <p:sp>
        <p:nvSpPr>
          <p:cNvPr id="25" name="Rectangle 24"/>
          <p:cNvSpPr/>
          <p:nvPr/>
        </p:nvSpPr>
        <p:spPr>
          <a:xfrm>
            <a:off x="3897728" y="6757496"/>
            <a:ext cx="7151272" cy="114153"/>
          </a:xfrm>
          <a:prstGeom prst="rect">
            <a:avLst/>
          </a:prstGeom>
          <a:solidFill>
            <a:srgbClr val="3F8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150"/>
          </a:p>
        </p:txBody>
      </p:sp>
      <p:sp>
        <p:nvSpPr>
          <p:cNvPr id="27" name="TextBox 26"/>
          <p:cNvSpPr txBox="1"/>
          <p:nvPr/>
        </p:nvSpPr>
        <p:spPr>
          <a:xfrm>
            <a:off x="4202182" y="2445157"/>
            <a:ext cx="1585580" cy="276999"/>
          </a:xfrm>
          <a:prstGeom prst="rect">
            <a:avLst/>
          </a:prstGeom>
          <a:noFill/>
        </p:spPr>
        <p:txBody>
          <a:bodyPr wrap="square" rtlCol="0">
            <a:spAutoFit/>
          </a:bodyPr>
          <a:lstStyle/>
          <a:p>
            <a:r>
              <a:rPr lang="lv-LV" sz="1200" dirty="0">
                <a:solidFill>
                  <a:srgbClr val="3F81C3"/>
                </a:solidFill>
                <a:latin typeface="Trebuchet MS" panose="020B0603020202020204" pitchFamily="34" charset="0"/>
              </a:rPr>
              <a:t>Projekta ilgums</a:t>
            </a:r>
          </a:p>
        </p:txBody>
      </p:sp>
      <p:sp>
        <p:nvSpPr>
          <p:cNvPr id="28" name="TextBox 27"/>
          <p:cNvSpPr txBox="1"/>
          <p:nvPr/>
        </p:nvSpPr>
        <p:spPr>
          <a:xfrm>
            <a:off x="4202182" y="2706652"/>
            <a:ext cx="1710818" cy="400110"/>
          </a:xfrm>
          <a:prstGeom prst="rect">
            <a:avLst/>
          </a:prstGeom>
          <a:noFill/>
        </p:spPr>
        <p:txBody>
          <a:bodyPr wrap="square" rtlCol="0">
            <a:spAutoFit/>
          </a:bodyPr>
          <a:lstStyle/>
          <a:p>
            <a:r>
              <a:rPr lang="lv-LV" sz="1000" b="1" dirty="0">
                <a:latin typeface="Arial" panose="020B0604020202020204" pitchFamily="34" charset="0"/>
                <a:cs typeface="Arial" panose="020B0604020202020204" pitchFamily="34" charset="0"/>
              </a:rPr>
              <a:t>Ierakstiet savu projekta ilgumu 01.2023.-12.2023.</a:t>
            </a:r>
          </a:p>
        </p:txBody>
      </p:sp>
      <p:sp>
        <p:nvSpPr>
          <p:cNvPr id="29" name="TextBox 28"/>
          <p:cNvSpPr txBox="1"/>
          <p:nvPr/>
        </p:nvSpPr>
        <p:spPr>
          <a:xfrm>
            <a:off x="4202182" y="3481002"/>
            <a:ext cx="1585580" cy="276999"/>
          </a:xfrm>
          <a:prstGeom prst="rect">
            <a:avLst/>
          </a:prstGeom>
          <a:noFill/>
        </p:spPr>
        <p:txBody>
          <a:bodyPr wrap="square" rtlCol="0">
            <a:spAutoFit/>
          </a:bodyPr>
          <a:lstStyle/>
          <a:p>
            <a:r>
              <a:rPr lang="lv-LV" sz="1200" dirty="0">
                <a:solidFill>
                  <a:srgbClr val="3F81C3"/>
                </a:solidFill>
                <a:latin typeface="Trebuchet MS" panose="020B0603020202020204" pitchFamily="34" charset="0"/>
              </a:rPr>
              <a:t>Kopējā summa</a:t>
            </a:r>
          </a:p>
        </p:txBody>
      </p:sp>
      <p:sp>
        <p:nvSpPr>
          <p:cNvPr id="30" name="TextBox 29"/>
          <p:cNvSpPr txBox="1"/>
          <p:nvPr/>
        </p:nvSpPr>
        <p:spPr>
          <a:xfrm>
            <a:off x="4202182" y="3725932"/>
            <a:ext cx="1710818" cy="246221"/>
          </a:xfrm>
          <a:prstGeom prst="rect">
            <a:avLst/>
          </a:prstGeom>
          <a:noFill/>
        </p:spPr>
        <p:txBody>
          <a:bodyPr wrap="square" rtlCol="0">
            <a:spAutoFit/>
          </a:bodyPr>
          <a:lstStyle/>
          <a:p>
            <a:r>
              <a:rPr lang="lv-LV" sz="1000" b="1" dirty="0">
                <a:latin typeface="Arial" panose="020B0604020202020204" pitchFamily="34" charset="0"/>
                <a:cs typeface="Arial" panose="020B0604020202020204" pitchFamily="34" charset="0"/>
              </a:rPr>
              <a:t>Ierakstiet summu EUR</a:t>
            </a:r>
          </a:p>
        </p:txBody>
      </p:sp>
      <p:sp>
        <p:nvSpPr>
          <p:cNvPr id="32" name="TextBox 31"/>
          <p:cNvSpPr txBox="1"/>
          <p:nvPr/>
        </p:nvSpPr>
        <p:spPr>
          <a:xfrm>
            <a:off x="4206129" y="4174510"/>
            <a:ext cx="1887067" cy="276999"/>
          </a:xfrm>
          <a:prstGeom prst="rect">
            <a:avLst/>
          </a:prstGeom>
          <a:noFill/>
        </p:spPr>
        <p:txBody>
          <a:bodyPr wrap="square" rtlCol="0">
            <a:spAutoFit/>
          </a:bodyPr>
          <a:lstStyle/>
          <a:p>
            <a:r>
              <a:rPr lang="lv-LV" sz="1200" dirty="0">
                <a:solidFill>
                  <a:srgbClr val="3F81C3"/>
                </a:solidFill>
                <a:latin typeface="Trebuchet MS" panose="020B0603020202020204" pitchFamily="34" charset="0"/>
              </a:rPr>
              <a:t>ES līdzfinansējums</a:t>
            </a:r>
          </a:p>
        </p:txBody>
      </p:sp>
      <p:sp>
        <p:nvSpPr>
          <p:cNvPr id="33" name="TextBox 32"/>
          <p:cNvSpPr txBox="1"/>
          <p:nvPr/>
        </p:nvSpPr>
        <p:spPr>
          <a:xfrm>
            <a:off x="4206124" y="4479890"/>
            <a:ext cx="1735392" cy="246221"/>
          </a:xfrm>
          <a:prstGeom prst="rect">
            <a:avLst/>
          </a:prstGeom>
          <a:noFill/>
        </p:spPr>
        <p:txBody>
          <a:bodyPr wrap="square" rtlCol="0">
            <a:spAutoFit/>
          </a:bodyPr>
          <a:lstStyle/>
          <a:p>
            <a:r>
              <a:rPr lang="lv-LV" sz="1000" b="1" dirty="0">
                <a:latin typeface="Arial" panose="020B0604020202020204" pitchFamily="34" charset="0"/>
                <a:cs typeface="Arial" panose="020B0604020202020204" pitchFamily="34" charset="0"/>
              </a:rPr>
              <a:t>Ierakstiet summu EUR</a:t>
            </a:r>
          </a:p>
        </p:txBody>
      </p:sp>
      <p:cxnSp>
        <p:nvCxnSpPr>
          <p:cNvPr id="34" name="Straight Connector 33"/>
          <p:cNvCxnSpPr/>
          <p:nvPr/>
        </p:nvCxnSpPr>
        <p:spPr>
          <a:xfrm>
            <a:off x="4244416" y="4033260"/>
            <a:ext cx="1450568" cy="0"/>
          </a:xfrm>
          <a:prstGeom prst="line">
            <a:avLst/>
          </a:prstGeom>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4169295" y="1203179"/>
            <a:ext cx="1118356" cy="417422"/>
          </a:xfrm>
          <a:prstGeom prst="rect">
            <a:avLst/>
          </a:prstGeom>
          <a:noFill/>
        </p:spPr>
        <p:txBody>
          <a:bodyPr wrap="square" rtlCol="0">
            <a:spAutoFit/>
          </a:bodyPr>
          <a:lstStyle/>
          <a:p>
            <a:r>
              <a:rPr lang="lv-LV" sz="704" dirty="0">
                <a:solidFill>
                  <a:srgbClr val="3F81C3"/>
                </a:solidFill>
                <a:latin typeface="Trebuchet MS" panose="020B0603020202020204" pitchFamily="34" charset="0"/>
              </a:rPr>
              <a:t>Izveidojiet savu QR kodu vai ielieciet mājaslapas adresi</a:t>
            </a:r>
          </a:p>
        </p:txBody>
      </p:sp>
      <p:pic>
        <p:nvPicPr>
          <p:cNvPr id="21" name="Picture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38046" y="5642614"/>
            <a:ext cx="635092" cy="814221"/>
          </a:xfrm>
          <a:prstGeom prst="rect">
            <a:avLst/>
          </a:prstGeom>
        </p:spPr>
      </p:pic>
      <p:pic>
        <p:nvPicPr>
          <p:cNvPr id="24" name="Picture 23"/>
          <p:cNvPicPr>
            <a:picLocks noChangeAspect="1"/>
          </p:cNvPicPr>
          <p:nvPr/>
        </p:nvPicPr>
        <p:blipFill rotWithShape="1">
          <a:blip r:embed="rId4" cstate="print">
            <a:extLst>
              <a:ext uri="{28A0092B-C50C-407E-A947-70E740481C1C}">
                <a14:useLocalDpi xmlns:a14="http://schemas.microsoft.com/office/drawing/2010/main" val="0"/>
              </a:ext>
            </a:extLst>
          </a:blip>
          <a:srcRect t="6473" b="6975"/>
          <a:stretch/>
        </p:blipFill>
        <p:spPr>
          <a:xfrm>
            <a:off x="4385957" y="5453222"/>
            <a:ext cx="1190989" cy="1044426"/>
          </a:xfrm>
          <a:prstGeom prst="rect">
            <a:avLst/>
          </a:prstGeom>
        </p:spPr>
      </p:pic>
      <p:sp>
        <p:nvSpPr>
          <p:cNvPr id="22" name="TextBox 21"/>
          <p:cNvSpPr txBox="1"/>
          <p:nvPr/>
        </p:nvSpPr>
        <p:spPr>
          <a:xfrm>
            <a:off x="6441536" y="818281"/>
            <a:ext cx="4178642" cy="1384995"/>
          </a:xfrm>
          <a:prstGeom prst="rect">
            <a:avLst/>
          </a:prstGeom>
          <a:noFill/>
        </p:spPr>
        <p:txBody>
          <a:bodyPr wrap="square" rtlCol="0">
            <a:spAutoFit/>
          </a:bodyPr>
          <a:lstStyle/>
          <a:p>
            <a:r>
              <a:rPr lang="lv-LV" sz="2800" dirty="0">
                <a:solidFill>
                  <a:srgbClr val="3F81C3"/>
                </a:solidFill>
                <a:latin typeface="Trebuchet MS" panose="020B0603020202020204" pitchFamily="34" charset="0"/>
              </a:rPr>
              <a:t>PROJEKTA NOSAUKUMS TEKSTS </a:t>
            </a:r>
            <a:r>
              <a:rPr lang="lv-LV" sz="2800" dirty="0" err="1">
                <a:solidFill>
                  <a:srgbClr val="3F81C3"/>
                </a:solidFill>
                <a:latin typeface="Trebuchet MS" panose="020B0603020202020204" pitchFamily="34" charset="0"/>
              </a:rPr>
              <a:t>TEKSTS</a:t>
            </a:r>
            <a:r>
              <a:rPr lang="lv-LV" sz="2800" dirty="0">
                <a:solidFill>
                  <a:srgbClr val="3F81C3"/>
                </a:solidFill>
                <a:latin typeface="Trebuchet MS" panose="020B0603020202020204" pitchFamily="34" charset="0"/>
              </a:rPr>
              <a:t> </a:t>
            </a:r>
            <a:r>
              <a:rPr lang="lv-LV" sz="2800" dirty="0" err="1">
                <a:solidFill>
                  <a:srgbClr val="3F81C3"/>
                </a:solidFill>
                <a:latin typeface="Trebuchet MS" panose="020B0603020202020204" pitchFamily="34" charset="0"/>
              </a:rPr>
              <a:t>TEKSTS</a:t>
            </a:r>
            <a:r>
              <a:rPr lang="lv-LV" sz="2800" dirty="0">
                <a:solidFill>
                  <a:srgbClr val="3F81C3"/>
                </a:solidFill>
                <a:latin typeface="Trebuchet MS" panose="020B0603020202020204" pitchFamily="34" charset="0"/>
              </a:rPr>
              <a:t> </a:t>
            </a:r>
            <a:r>
              <a:rPr lang="lv-LV" sz="2800" dirty="0" err="1">
                <a:solidFill>
                  <a:srgbClr val="3F81C3"/>
                </a:solidFill>
                <a:latin typeface="Trebuchet MS" panose="020B0603020202020204" pitchFamily="34" charset="0"/>
              </a:rPr>
              <a:t>TEKSTS</a:t>
            </a:r>
            <a:endParaRPr lang="lv-LV" sz="2800" dirty="0">
              <a:solidFill>
                <a:srgbClr val="3F81C3"/>
              </a:solidFill>
              <a:latin typeface="Trebuchet MS" panose="020B0603020202020204" pitchFamily="34" charset="0"/>
            </a:endParaRPr>
          </a:p>
        </p:txBody>
      </p:sp>
      <p:sp>
        <p:nvSpPr>
          <p:cNvPr id="23" name="TextBox 22"/>
          <p:cNvSpPr txBox="1"/>
          <p:nvPr/>
        </p:nvSpPr>
        <p:spPr>
          <a:xfrm>
            <a:off x="6465493" y="3011719"/>
            <a:ext cx="4178643" cy="1384995"/>
          </a:xfrm>
          <a:prstGeom prst="rect">
            <a:avLst/>
          </a:prstGeom>
          <a:noFill/>
        </p:spPr>
        <p:txBody>
          <a:bodyPr wrap="square" rtlCol="0">
            <a:spAutoFit/>
          </a:bodyPr>
          <a:lstStyle/>
          <a:p>
            <a:r>
              <a:rPr lang="lv-LV" sz="1400" dirty="0">
                <a:latin typeface="Arial" panose="020B0604020202020204" pitchFamily="34" charset="0"/>
                <a:cs typeface="Arial" panose="020B0604020202020204" pitchFamily="34" charset="0"/>
              </a:rPr>
              <a:t>Projekta apraksts (</a:t>
            </a:r>
            <a:r>
              <a:rPr lang="lv-LV" sz="1400" dirty="0" err="1">
                <a:latin typeface="Arial" panose="020B0604020202020204" pitchFamily="34" charset="0"/>
                <a:cs typeface="Arial" panose="020B0604020202020204" pitchFamily="34" charset="0"/>
              </a:rPr>
              <a:t>max</a:t>
            </a:r>
            <a:r>
              <a:rPr lang="lv-LV" sz="1400" dirty="0">
                <a:latin typeface="Arial" panose="020B0604020202020204" pitchFamily="34" charset="0"/>
                <a:cs typeface="Arial" panose="020B0604020202020204" pitchFamily="34" charset="0"/>
              </a:rPr>
              <a:t> 400 zīmes) teksts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endParaRPr lang="lv-LV" sz="1400" dirty="0">
              <a:latin typeface="Arial" panose="020B0604020202020204" pitchFamily="34" charset="0"/>
              <a:cs typeface="Arial" panose="020B0604020202020204" pitchFamily="34" charset="0"/>
            </a:endParaRPr>
          </a:p>
        </p:txBody>
      </p:sp>
      <p:sp>
        <p:nvSpPr>
          <p:cNvPr id="36" name="TextBox 35"/>
          <p:cNvSpPr txBox="1"/>
          <p:nvPr/>
        </p:nvSpPr>
        <p:spPr>
          <a:xfrm>
            <a:off x="6449320" y="2568409"/>
            <a:ext cx="4178643" cy="307777"/>
          </a:xfrm>
          <a:prstGeom prst="rect">
            <a:avLst/>
          </a:prstGeom>
          <a:noFill/>
        </p:spPr>
        <p:txBody>
          <a:bodyPr wrap="square" rtlCol="0">
            <a:spAutoFit/>
          </a:bodyPr>
          <a:lstStyle/>
          <a:p>
            <a:pPr algn="just"/>
            <a:r>
              <a:rPr lang="lv-LV" sz="1400" b="1" dirty="0">
                <a:latin typeface="Arial" panose="020B0604020202020204" pitchFamily="34" charset="0"/>
                <a:cs typeface="Arial" panose="020B0604020202020204" pitchFamily="34" charset="0"/>
              </a:rPr>
              <a:t>Projekta Nr. </a:t>
            </a:r>
            <a:r>
              <a:rPr lang="lv-LV" sz="1400" b="1">
                <a:latin typeface="Arial" panose="020B0604020202020204" pitchFamily="34" charset="0"/>
                <a:cs typeface="Arial" panose="020B0604020202020204" pitchFamily="34" charset="0"/>
              </a:rPr>
              <a:t>24-09-CL06-C0LA19.2204-000000</a:t>
            </a:r>
            <a:endParaRPr lang="lv-LV" sz="1400" b="1" dirty="0">
              <a:latin typeface="Arial" panose="020B0604020202020204" pitchFamily="34" charset="0"/>
              <a:cs typeface="Arial" panose="020B0604020202020204" pitchFamily="34" charset="0"/>
            </a:endParaRPr>
          </a:p>
        </p:txBody>
      </p:sp>
      <p:sp>
        <p:nvSpPr>
          <p:cNvPr id="37" name="TextBox 36"/>
          <p:cNvSpPr txBox="1"/>
          <p:nvPr/>
        </p:nvSpPr>
        <p:spPr>
          <a:xfrm>
            <a:off x="6465492" y="4524159"/>
            <a:ext cx="3897342" cy="523220"/>
          </a:xfrm>
          <a:prstGeom prst="rect">
            <a:avLst/>
          </a:prstGeom>
          <a:noFill/>
        </p:spPr>
        <p:txBody>
          <a:bodyPr wrap="square" rtlCol="0">
            <a:spAutoFit/>
          </a:bodyPr>
          <a:lstStyle/>
          <a:p>
            <a:r>
              <a:rPr lang="lv-LV" sz="1400" b="1" dirty="0">
                <a:latin typeface="Arial" panose="020B0604020202020204" pitchFamily="34" charset="0"/>
                <a:cs typeface="Arial" panose="020B0604020202020204" pitchFamily="34" charset="0"/>
              </a:rPr>
              <a:t>Atbalsta Zemkopības ministrija un Lauku atbalsta dienests.</a:t>
            </a:r>
          </a:p>
        </p:txBody>
      </p:sp>
      <p:pic>
        <p:nvPicPr>
          <p:cNvPr id="38" name="Picture 3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14011" y="5647688"/>
            <a:ext cx="804071" cy="804071"/>
          </a:xfrm>
          <a:prstGeom prst="rect">
            <a:avLst/>
          </a:prstGeom>
        </p:spPr>
      </p:pic>
      <p:pic>
        <p:nvPicPr>
          <p:cNvPr id="2" name="Picture 1"/>
          <p:cNvPicPr>
            <a:picLocks noChangeAspect="1"/>
          </p:cNvPicPr>
          <p:nvPr/>
        </p:nvPicPr>
        <p:blipFill rotWithShape="1">
          <a:blip r:embed="rId6">
            <a:extLst>
              <a:ext uri="{28A0092B-C50C-407E-A947-70E740481C1C}">
                <a14:useLocalDpi xmlns:a14="http://schemas.microsoft.com/office/drawing/2010/main" val="0"/>
              </a:ext>
            </a:extLst>
          </a:blip>
          <a:srcRect l="31471" t="21930" r="47527" b="-5"/>
          <a:stretch/>
        </p:blipFill>
        <p:spPr>
          <a:xfrm>
            <a:off x="1150644" y="-6705"/>
            <a:ext cx="2775293" cy="6878353"/>
          </a:xfrm>
          <a:prstGeom prst="rect">
            <a:avLst/>
          </a:prstGeom>
        </p:spPr>
      </p:pic>
    </p:spTree>
    <p:extLst>
      <p:ext uri="{BB962C8B-B14F-4D97-AF65-F5344CB8AC3E}">
        <p14:creationId xmlns:p14="http://schemas.microsoft.com/office/powerpoint/2010/main" val="38823017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897728" y="-1"/>
            <a:ext cx="7151273" cy="117129"/>
          </a:xfrm>
          <a:prstGeom prst="rect">
            <a:avLst/>
          </a:prstGeom>
          <a:solidFill>
            <a:srgbClr val="3F8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150"/>
          </a:p>
        </p:txBody>
      </p:sp>
      <p:pic>
        <p:nvPicPr>
          <p:cNvPr id="18" name="Picture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54182" y="327809"/>
            <a:ext cx="900156" cy="900156"/>
          </a:xfrm>
          <a:prstGeom prst="rect">
            <a:avLst/>
          </a:prstGeom>
        </p:spPr>
      </p:pic>
      <p:sp>
        <p:nvSpPr>
          <p:cNvPr id="25" name="Rectangle 24"/>
          <p:cNvSpPr/>
          <p:nvPr/>
        </p:nvSpPr>
        <p:spPr>
          <a:xfrm>
            <a:off x="3897728" y="6757496"/>
            <a:ext cx="7151272" cy="114153"/>
          </a:xfrm>
          <a:prstGeom prst="rect">
            <a:avLst/>
          </a:prstGeom>
          <a:solidFill>
            <a:srgbClr val="3F8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150"/>
          </a:p>
        </p:txBody>
      </p:sp>
      <p:sp>
        <p:nvSpPr>
          <p:cNvPr id="27" name="TextBox 26"/>
          <p:cNvSpPr txBox="1"/>
          <p:nvPr/>
        </p:nvSpPr>
        <p:spPr>
          <a:xfrm>
            <a:off x="4202182" y="2445157"/>
            <a:ext cx="1585580" cy="276999"/>
          </a:xfrm>
          <a:prstGeom prst="rect">
            <a:avLst/>
          </a:prstGeom>
          <a:noFill/>
        </p:spPr>
        <p:txBody>
          <a:bodyPr wrap="square" rtlCol="0">
            <a:spAutoFit/>
          </a:bodyPr>
          <a:lstStyle/>
          <a:p>
            <a:r>
              <a:rPr lang="lv-LV" sz="1200" dirty="0">
                <a:solidFill>
                  <a:srgbClr val="3F81C3"/>
                </a:solidFill>
                <a:latin typeface="Trebuchet MS" panose="020B0603020202020204" pitchFamily="34" charset="0"/>
              </a:rPr>
              <a:t>Projekta ilgums</a:t>
            </a:r>
          </a:p>
        </p:txBody>
      </p:sp>
      <p:sp>
        <p:nvSpPr>
          <p:cNvPr id="28" name="TextBox 27"/>
          <p:cNvSpPr txBox="1"/>
          <p:nvPr/>
        </p:nvSpPr>
        <p:spPr>
          <a:xfrm>
            <a:off x="4202182" y="2706652"/>
            <a:ext cx="1710818" cy="400110"/>
          </a:xfrm>
          <a:prstGeom prst="rect">
            <a:avLst/>
          </a:prstGeom>
          <a:noFill/>
        </p:spPr>
        <p:txBody>
          <a:bodyPr wrap="square" rtlCol="0">
            <a:spAutoFit/>
          </a:bodyPr>
          <a:lstStyle/>
          <a:p>
            <a:r>
              <a:rPr lang="lv-LV" sz="1000" b="1" dirty="0">
                <a:latin typeface="Arial" panose="020B0604020202020204" pitchFamily="34" charset="0"/>
                <a:cs typeface="Arial" panose="020B0604020202020204" pitchFamily="34" charset="0"/>
              </a:rPr>
              <a:t>Ierakstiet savu projekta ilgumu 01.2023.-12.2023.</a:t>
            </a:r>
          </a:p>
        </p:txBody>
      </p:sp>
      <p:sp>
        <p:nvSpPr>
          <p:cNvPr id="29" name="TextBox 28"/>
          <p:cNvSpPr txBox="1"/>
          <p:nvPr/>
        </p:nvSpPr>
        <p:spPr>
          <a:xfrm>
            <a:off x="4202182" y="3481002"/>
            <a:ext cx="1585580" cy="276999"/>
          </a:xfrm>
          <a:prstGeom prst="rect">
            <a:avLst/>
          </a:prstGeom>
          <a:noFill/>
        </p:spPr>
        <p:txBody>
          <a:bodyPr wrap="square" rtlCol="0">
            <a:spAutoFit/>
          </a:bodyPr>
          <a:lstStyle/>
          <a:p>
            <a:r>
              <a:rPr lang="lv-LV" sz="1200" dirty="0">
                <a:solidFill>
                  <a:srgbClr val="3F81C3"/>
                </a:solidFill>
                <a:latin typeface="Trebuchet MS" panose="020B0603020202020204" pitchFamily="34" charset="0"/>
              </a:rPr>
              <a:t>Kopējā summa</a:t>
            </a:r>
          </a:p>
        </p:txBody>
      </p:sp>
      <p:sp>
        <p:nvSpPr>
          <p:cNvPr id="30" name="TextBox 29"/>
          <p:cNvSpPr txBox="1"/>
          <p:nvPr/>
        </p:nvSpPr>
        <p:spPr>
          <a:xfrm>
            <a:off x="4202182" y="3725932"/>
            <a:ext cx="1710818" cy="246221"/>
          </a:xfrm>
          <a:prstGeom prst="rect">
            <a:avLst/>
          </a:prstGeom>
          <a:noFill/>
        </p:spPr>
        <p:txBody>
          <a:bodyPr wrap="square" rtlCol="0">
            <a:spAutoFit/>
          </a:bodyPr>
          <a:lstStyle/>
          <a:p>
            <a:r>
              <a:rPr lang="lv-LV" sz="1000" b="1" dirty="0">
                <a:latin typeface="Arial" panose="020B0604020202020204" pitchFamily="34" charset="0"/>
                <a:cs typeface="Arial" panose="020B0604020202020204" pitchFamily="34" charset="0"/>
              </a:rPr>
              <a:t>Ierakstiet summu EUR</a:t>
            </a:r>
          </a:p>
        </p:txBody>
      </p:sp>
      <p:sp>
        <p:nvSpPr>
          <p:cNvPr id="32" name="TextBox 31"/>
          <p:cNvSpPr txBox="1"/>
          <p:nvPr/>
        </p:nvSpPr>
        <p:spPr>
          <a:xfrm>
            <a:off x="4206129" y="4174510"/>
            <a:ext cx="1887067" cy="276999"/>
          </a:xfrm>
          <a:prstGeom prst="rect">
            <a:avLst/>
          </a:prstGeom>
          <a:noFill/>
        </p:spPr>
        <p:txBody>
          <a:bodyPr wrap="square" rtlCol="0">
            <a:spAutoFit/>
          </a:bodyPr>
          <a:lstStyle/>
          <a:p>
            <a:r>
              <a:rPr lang="lv-LV" sz="1200" dirty="0">
                <a:solidFill>
                  <a:srgbClr val="3F81C3"/>
                </a:solidFill>
                <a:latin typeface="Trebuchet MS" panose="020B0603020202020204" pitchFamily="34" charset="0"/>
              </a:rPr>
              <a:t>ES līdzfinansējums</a:t>
            </a:r>
          </a:p>
        </p:txBody>
      </p:sp>
      <p:sp>
        <p:nvSpPr>
          <p:cNvPr id="33" name="TextBox 32"/>
          <p:cNvSpPr txBox="1"/>
          <p:nvPr/>
        </p:nvSpPr>
        <p:spPr>
          <a:xfrm>
            <a:off x="4206124" y="4479890"/>
            <a:ext cx="1735392" cy="246221"/>
          </a:xfrm>
          <a:prstGeom prst="rect">
            <a:avLst/>
          </a:prstGeom>
          <a:noFill/>
        </p:spPr>
        <p:txBody>
          <a:bodyPr wrap="square" rtlCol="0">
            <a:spAutoFit/>
          </a:bodyPr>
          <a:lstStyle/>
          <a:p>
            <a:r>
              <a:rPr lang="lv-LV" sz="1000" b="1" dirty="0">
                <a:latin typeface="Arial" panose="020B0604020202020204" pitchFamily="34" charset="0"/>
                <a:cs typeface="Arial" panose="020B0604020202020204" pitchFamily="34" charset="0"/>
              </a:rPr>
              <a:t>Ierakstiet summu EUR</a:t>
            </a:r>
          </a:p>
        </p:txBody>
      </p:sp>
      <p:cxnSp>
        <p:nvCxnSpPr>
          <p:cNvPr id="34" name="Straight Connector 33"/>
          <p:cNvCxnSpPr/>
          <p:nvPr/>
        </p:nvCxnSpPr>
        <p:spPr>
          <a:xfrm>
            <a:off x="4244416" y="4033260"/>
            <a:ext cx="1450568" cy="0"/>
          </a:xfrm>
          <a:prstGeom prst="line">
            <a:avLst/>
          </a:prstGeom>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4169295" y="1203179"/>
            <a:ext cx="1118356" cy="417422"/>
          </a:xfrm>
          <a:prstGeom prst="rect">
            <a:avLst/>
          </a:prstGeom>
          <a:noFill/>
        </p:spPr>
        <p:txBody>
          <a:bodyPr wrap="square" rtlCol="0">
            <a:spAutoFit/>
          </a:bodyPr>
          <a:lstStyle/>
          <a:p>
            <a:r>
              <a:rPr lang="lv-LV" sz="704" dirty="0">
                <a:solidFill>
                  <a:srgbClr val="3F81C3"/>
                </a:solidFill>
                <a:latin typeface="Trebuchet MS" panose="020B0603020202020204" pitchFamily="34" charset="0"/>
              </a:rPr>
              <a:t>Izveidojiet savu QR kodu vai ielieciet mājaslapas adresi</a:t>
            </a:r>
          </a:p>
        </p:txBody>
      </p:sp>
      <p:pic>
        <p:nvPicPr>
          <p:cNvPr id="21" name="Picture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38046" y="5642614"/>
            <a:ext cx="635092" cy="814221"/>
          </a:xfrm>
          <a:prstGeom prst="rect">
            <a:avLst/>
          </a:prstGeom>
        </p:spPr>
      </p:pic>
      <p:pic>
        <p:nvPicPr>
          <p:cNvPr id="24" name="Picture 23"/>
          <p:cNvPicPr>
            <a:picLocks noChangeAspect="1"/>
          </p:cNvPicPr>
          <p:nvPr/>
        </p:nvPicPr>
        <p:blipFill rotWithShape="1">
          <a:blip r:embed="rId4" cstate="print">
            <a:extLst>
              <a:ext uri="{28A0092B-C50C-407E-A947-70E740481C1C}">
                <a14:useLocalDpi xmlns:a14="http://schemas.microsoft.com/office/drawing/2010/main" val="0"/>
              </a:ext>
            </a:extLst>
          </a:blip>
          <a:srcRect t="6473" b="6975"/>
          <a:stretch/>
        </p:blipFill>
        <p:spPr>
          <a:xfrm>
            <a:off x="4385957" y="5453222"/>
            <a:ext cx="1190989" cy="1044426"/>
          </a:xfrm>
          <a:prstGeom prst="rect">
            <a:avLst/>
          </a:prstGeom>
        </p:spPr>
      </p:pic>
      <p:sp>
        <p:nvSpPr>
          <p:cNvPr id="22" name="TextBox 21"/>
          <p:cNvSpPr txBox="1"/>
          <p:nvPr/>
        </p:nvSpPr>
        <p:spPr>
          <a:xfrm>
            <a:off x="6441536" y="818281"/>
            <a:ext cx="4178642" cy="1384995"/>
          </a:xfrm>
          <a:prstGeom prst="rect">
            <a:avLst/>
          </a:prstGeom>
          <a:noFill/>
        </p:spPr>
        <p:txBody>
          <a:bodyPr wrap="square" rtlCol="0">
            <a:spAutoFit/>
          </a:bodyPr>
          <a:lstStyle/>
          <a:p>
            <a:r>
              <a:rPr lang="lv-LV" sz="2800" dirty="0">
                <a:solidFill>
                  <a:srgbClr val="3F81C3"/>
                </a:solidFill>
                <a:latin typeface="Trebuchet MS" panose="020B0603020202020204" pitchFamily="34" charset="0"/>
              </a:rPr>
              <a:t>PROJEKTA NOSAUKUMS TEKSTS </a:t>
            </a:r>
            <a:r>
              <a:rPr lang="lv-LV" sz="2800" dirty="0" err="1">
                <a:solidFill>
                  <a:srgbClr val="3F81C3"/>
                </a:solidFill>
                <a:latin typeface="Trebuchet MS" panose="020B0603020202020204" pitchFamily="34" charset="0"/>
              </a:rPr>
              <a:t>TEKSTS</a:t>
            </a:r>
            <a:r>
              <a:rPr lang="lv-LV" sz="2800" dirty="0">
                <a:solidFill>
                  <a:srgbClr val="3F81C3"/>
                </a:solidFill>
                <a:latin typeface="Trebuchet MS" panose="020B0603020202020204" pitchFamily="34" charset="0"/>
              </a:rPr>
              <a:t> </a:t>
            </a:r>
            <a:r>
              <a:rPr lang="lv-LV" sz="2800" dirty="0" err="1">
                <a:solidFill>
                  <a:srgbClr val="3F81C3"/>
                </a:solidFill>
                <a:latin typeface="Trebuchet MS" panose="020B0603020202020204" pitchFamily="34" charset="0"/>
              </a:rPr>
              <a:t>TEKSTS</a:t>
            </a:r>
            <a:r>
              <a:rPr lang="lv-LV" sz="2800" dirty="0">
                <a:solidFill>
                  <a:srgbClr val="3F81C3"/>
                </a:solidFill>
                <a:latin typeface="Trebuchet MS" panose="020B0603020202020204" pitchFamily="34" charset="0"/>
              </a:rPr>
              <a:t> </a:t>
            </a:r>
            <a:r>
              <a:rPr lang="lv-LV" sz="2800" dirty="0" err="1">
                <a:solidFill>
                  <a:srgbClr val="3F81C3"/>
                </a:solidFill>
                <a:latin typeface="Trebuchet MS" panose="020B0603020202020204" pitchFamily="34" charset="0"/>
              </a:rPr>
              <a:t>TEKSTS</a:t>
            </a:r>
            <a:endParaRPr lang="lv-LV" sz="2800" dirty="0">
              <a:solidFill>
                <a:srgbClr val="3F81C3"/>
              </a:solidFill>
              <a:latin typeface="Trebuchet MS" panose="020B0603020202020204" pitchFamily="34" charset="0"/>
            </a:endParaRPr>
          </a:p>
        </p:txBody>
      </p:sp>
      <p:sp>
        <p:nvSpPr>
          <p:cNvPr id="23" name="TextBox 22"/>
          <p:cNvSpPr txBox="1"/>
          <p:nvPr/>
        </p:nvSpPr>
        <p:spPr>
          <a:xfrm>
            <a:off x="6465493" y="3011719"/>
            <a:ext cx="4178643" cy="1384995"/>
          </a:xfrm>
          <a:prstGeom prst="rect">
            <a:avLst/>
          </a:prstGeom>
          <a:noFill/>
        </p:spPr>
        <p:txBody>
          <a:bodyPr wrap="square" rtlCol="0">
            <a:spAutoFit/>
          </a:bodyPr>
          <a:lstStyle/>
          <a:p>
            <a:r>
              <a:rPr lang="lv-LV" sz="1400" dirty="0">
                <a:latin typeface="Arial" panose="020B0604020202020204" pitchFamily="34" charset="0"/>
                <a:cs typeface="Arial" panose="020B0604020202020204" pitchFamily="34" charset="0"/>
              </a:rPr>
              <a:t>Projekta apraksts (</a:t>
            </a:r>
            <a:r>
              <a:rPr lang="lv-LV" sz="1400" dirty="0" err="1">
                <a:latin typeface="Arial" panose="020B0604020202020204" pitchFamily="34" charset="0"/>
                <a:cs typeface="Arial" panose="020B0604020202020204" pitchFamily="34" charset="0"/>
              </a:rPr>
              <a:t>max</a:t>
            </a:r>
            <a:r>
              <a:rPr lang="lv-LV" sz="1400" dirty="0">
                <a:latin typeface="Arial" panose="020B0604020202020204" pitchFamily="34" charset="0"/>
                <a:cs typeface="Arial" panose="020B0604020202020204" pitchFamily="34" charset="0"/>
              </a:rPr>
              <a:t> 400 zīmes) teksts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endParaRPr lang="lv-LV" sz="1400" dirty="0">
              <a:latin typeface="Arial" panose="020B0604020202020204" pitchFamily="34" charset="0"/>
              <a:cs typeface="Arial" panose="020B0604020202020204" pitchFamily="34" charset="0"/>
            </a:endParaRPr>
          </a:p>
        </p:txBody>
      </p:sp>
      <p:sp>
        <p:nvSpPr>
          <p:cNvPr id="36" name="TextBox 35"/>
          <p:cNvSpPr txBox="1"/>
          <p:nvPr/>
        </p:nvSpPr>
        <p:spPr>
          <a:xfrm>
            <a:off x="6449320" y="2568409"/>
            <a:ext cx="4178643" cy="307777"/>
          </a:xfrm>
          <a:prstGeom prst="rect">
            <a:avLst/>
          </a:prstGeom>
          <a:noFill/>
        </p:spPr>
        <p:txBody>
          <a:bodyPr wrap="square" rtlCol="0">
            <a:spAutoFit/>
          </a:bodyPr>
          <a:lstStyle/>
          <a:p>
            <a:pPr algn="just"/>
            <a:r>
              <a:rPr lang="lv-LV" sz="1400" b="1" dirty="0">
                <a:latin typeface="Arial" panose="020B0604020202020204" pitchFamily="34" charset="0"/>
                <a:cs typeface="Arial" panose="020B0604020202020204" pitchFamily="34" charset="0"/>
              </a:rPr>
              <a:t>Projekta Nr. 24-09-CL06-C0LA19.2204-000000</a:t>
            </a:r>
          </a:p>
        </p:txBody>
      </p:sp>
      <p:sp>
        <p:nvSpPr>
          <p:cNvPr id="37" name="TextBox 36"/>
          <p:cNvSpPr txBox="1"/>
          <p:nvPr/>
        </p:nvSpPr>
        <p:spPr>
          <a:xfrm>
            <a:off x="6465492" y="4524159"/>
            <a:ext cx="3897342" cy="523220"/>
          </a:xfrm>
          <a:prstGeom prst="rect">
            <a:avLst/>
          </a:prstGeom>
          <a:noFill/>
        </p:spPr>
        <p:txBody>
          <a:bodyPr wrap="square" rtlCol="0">
            <a:spAutoFit/>
          </a:bodyPr>
          <a:lstStyle/>
          <a:p>
            <a:r>
              <a:rPr lang="lv-LV" sz="1400" b="1" dirty="0">
                <a:latin typeface="Arial" panose="020B0604020202020204" pitchFamily="34" charset="0"/>
                <a:cs typeface="Arial" panose="020B0604020202020204" pitchFamily="34" charset="0"/>
              </a:rPr>
              <a:t>Atbalsta Zemkopības ministrija un Lauku atbalsta dienests.</a:t>
            </a:r>
          </a:p>
        </p:txBody>
      </p:sp>
      <p:pic>
        <p:nvPicPr>
          <p:cNvPr id="38" name="Picture 3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14011" y="5647688"/>
            <a:ext cx="804071" cy="804071"/>
          </a:xfrm>
          <a:prstGeom prst="rect">
            <a:avLst/>
          </a:prstGeom>
        </p:spPr>
      </p:pic>
      <p:pic>
        <p:nvPicPr>
          <p:cNvPr id="3" name="Picture 2"/>
          <p:cNvPicPr>
            <a:picLocks noChangeAspect="1"/>
          </p:cNvPicPr>
          <p:nvPr/>
        </p:nvPicPr>
        <p:blipFill rotWithShape="1">
          <a:blip r:embed="rId6" cstate="print">
            <a:extLst>
              <a:ext uri="{28A0092B-C50C-407E-A947-70E740481C1C}">
                <a14:useLocalDpi xmlns:a14="http://schemas.microsoft.com/office/drawing/2010/main" val="0"/>
              </a:ext>
            </a:extLst>
          </a:blip>
          <a:srcRect l="44401" t="77" r="28451" b="-77"/>
          <a:stretch/>
        </p:blipFill>
        <p:spPr>
          <a:xfrm>
            <a:off x="1143000" y="-2"/>
            <a:ext cx="2802084" cy="6881633"/>
          </a:xfrm>
          <a:prstGeom prst="rect">
            <a:avLst/>
          </a:prstGeom>
        </p:spPr>
      </p:pic>
    </p:spTree>
    <p:extLst>
      <p:ext uri="{BB962C8B-B14F-4D97-AF65-F5344CB8AC3E}">
        <p14:creationId xmlns:p14="http://schemas.microsoft.com/office/powerpoint/2010/main" val="16628358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897728" y="-1"/>
            <a:ext cx="7151273" cy="117129"/>
          </a:xfrm>
          <a:prstGeom prst="rect">
            <a:avLst/>
          </a:prstGeom>
          <a:solidFill>
            <a:srgbClr val="3F8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150"/>
          </a:p>
        </p:txBody>
      </p:sp>
      <p:pic>
        <p:nvPicPr>
          <p:cNvPr id="18" name="Picture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54182" y="327809"/>
            <a:ext cx="900156" cy="900156"/>
          </a:xfrm>
          <a:prstGeom prst="rect">
            <a:avLst/>
          </a:prstGeom>
        </p:spPr>
      </p:pic>
      <p:sp>
        <p:nvSpPr>
          <p:cNvPr id="25" name="Rectangle 24"/>
          <p:cNvSpPr/>
          <p:nvPr/>
        </p:nvSpPr>
        <p:spPr>
          <a:xfrm>
            <a:off x="3897728" y="6757496"/>
            <a:ext cx="7151272" cy="114153"/>
          </a:xfrm>
          <a:prstGeom prst="rect">
            <a:avLst/>
          </a:prstGeom>
          <a:solidFill>
            <a:srgbClr val="3F81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1150"/>
          </a:p>
        </p:txBody>
      </p:sp>
      <p:sp>
        <p:nvSpPr>
          <p:cNvPr id="27" name="TextBox 26"/>
          <p:cNvSpPr txBox="1"/>
          <p:nvPr/>
        </p:nvSpPr>
        <p:spPr>
          <a:xfrm>
            <a:off x="4202182" y="2445157"/>
            <a:ext cx="1585580" cy="276999"/>
          </a:xfrm>
          <a:prstGeom prst="rect">
            <a:avLst/>
          </a:prstGeom>
          <a:noFill/>
        </p:spPr>
        <p:txBody>
          <a:bodyPr wrap="square" rtlCol="0">
            <a:spAutoFit/>
          </a:bodyPr>
          <a:lstStyle/>
          <a:p>
            <a:r>
              <a:rPr lang="lv-LV" sz="1200" dirty="0">
                <a:solidFill>
                  <a:srgbClr val="3F81C3"/>
                </a:solidFill>
                <a:latin typeface="Trebuchet MS" panose="020B0603020202020204" pitchFamily="34" charset="0"/>
              </a:rPr>
              <a:t>Projekta ilgums</a:t>
            </a:r>
          </a:p>
        </p:txBody>
      </p:sp>
      <p:sp>
        <p:nvSpPr>
          <p:cNvPr id="28" name="TextBox 27"/>
          <p:cNvSpPr txBox="1"/>
          <p:nvPr/>
        </p:nvSpPr>
        <p:spPr>
          <a:xfrm>
            <a:off x="4202182" y="2706652"/>
            <a:ext cx="1710818" cy="400110"/>
          </a:xfrm>
          <a:prstGeom prst="rect">
            <a:avLst/>
          </a:prstGeom>
          <a:noFill/>
        </p:spPr>
        <p:txBody>
          <a:bodyPr wrap="square" rtlCol="0">
            <a:spAutoFit/>
          </a:bodyPr>
          <a:lstStyle/>
          <a:p>
            <a:r>
              <a:rPr lang="lv-LV" sz="1000" b="1" dirty="0">
                <a:latin typeface="Arial" panose="020B0604020202020204" pitchFamily="34" charset="0"/>
                <a:cs typeface="Arial" panose="020B0604020202020204" pitchFamily="34" charset="0"/>
              </a:rPr>
              <a:t>Ierakstiet savu projekta ilgumu 01.2023.-12.2023.</a:t>
            </a:r>
          </a:p>
        </p:txBody>
      </p:sp>
      <p:sp>
        <p:nvSpPr>
          <p:cNvPr id="29" name="TextBox 28"/>
          <p:cNvSpPr txBox="1"/>
          <p:nvPr/>
        </p:nvSpPr>
        <p:spPr>
          <a:xfrm>
            <a:off x="4202182" y="3481002"/>
            <a:ext cx="1585580" cy="276999"/>
          </a:xfrm>
          <a:prstGeom prst="rect">
            <a:avLst/>
          </a:prstGeom>
          <a:noFill/>
        </p:spPr>
        <p:txBody>
          <a:bodyPr wrap="square" rtlCol="0">
            <a:spAutoFit/>
          </a:bodyPr>
          <a:lstStyle/>
          <a:p>
            <a:r>
              <a:rPr lang="lv-LV" sz="1200" dirty="0">
                <a:solidFill>
                  <a:srgbClr val="3F81C3"/>
                </a:solidFill>
                <a:latin typeface="Trebuchet MS" panose="020B0603020202020204" pitchFamily="34" charset="0"/>
              </a:rPr>
              <a:t>Kopējā summa</a:t>
            </a:r>
          </a:p>
        </p:txBody>
      </p:sp>
      <p:sp>
        <p:nvSpPr>
          <p:cNvPr id="30" name="TextBox 29"/>
          <p:cNvSpPr txBox="1"/>
          <p:nvPr/>
        </p:nvSpPr>
        <p:spPr>
          <a:xfrm>
            <a:off x="4202182" y="3725932"/>
            <a:ext cx="1710818" cy="246221"/>
          </a:xfrm>
          <a:prstGeom prst="rect">
            <a:avLst/>
          </a:prstGeom>
          <a:noFill/>
        </p:spPr>
        <p:txBody>
          <a:bodyPr wrap="square" rtlCol="0">
            <a:spAutoFit/>
          </a:bodyPr>
          <a:lstStyle/>
          <a:p>
            <a:r>
              <a:rPr lang="lv-LV" sz="1000" b="1" dirty="0">
                <a:latin typeface="Arial" panose="020B0604020202020204" pitchFamily="34" charset="0"/>
                <a:cs typeface="Arial" panose="020B0604020202020204" pitchFamily="34" charset="0"/>
              </a:rPr>
              <a:t>Ierakstiet summu EUR</a:t>
            </a:r>
          </a:p>
        </p:txBody>
      </p:sp>
      <p:sp>
        <p:nvSpPr>
          <p:cNvPr id="32" name="TextBox 31"/>
          <p:cNvSpPr txBox="1"/>
          <p:nvPr/>
        </p:nvSpPr>
        <p:spPr>
          <a:xfrm>
            <a:off x="4206129" y="4174510"/>
            <a:ext cx="1887067" cy="276999"/>
          </a:xfrm>
          <a:prstGeom prst="rect">
            <a:avLst/>
          </a:prstGeom>
          <a:noFill/>
        </p:spPr>
        <p:txBody>
          <a:bodyPr wrap="square" rtlCol="0">
            <a:spAutoFit/>
          </a:bodyPr>
          <a:lstStyle/>
          <a:p>
            <a:r>
              <a:rPr lang="lv-LV" sz="1200" dirty="0">
                <a:solidFill>
                  <a:srgbClr val="3F81C3"/>
                </a:solidFill>
                <a:latin typeface="Trebuchet MS" panose="020B0603020202020204" pitchFamily="34" charset="0"/>
              </a:rPr>
              <a:t>ES līdzfinansējums</a:t>
            </a:r>
          </a:p>
        </p:txBody>
      </p:sp>
      <p:sp>
        <p:nvSpPr>
          <p:cNvPr id="33" name="TextBox 32"/>
          <p:cNvSpPr txBox="1"/>
          <p:nvPr/>
        </p:nvSpPr>
        <p:spPr>
          <a:xfrm>
            <a:off x="4206124" y="4479890"/>
            <a:ext cx="1735392" cy="246221"/>
          </a:xfrm>
          <a:prstGeom prst="rect">
            <a:avLst/>
          </a:prstGeom>
          <a:noFill/>
        </p:spPr>
        <p:txBody>
          <a:bodyPr wrap="square" rtlCol="0">
            <a:spAutoFit/>
          </a:bodyPr>
          <a:lstStyle/>
          <a:p>
            <a:r>
              <a:rPr lang="lv-LV" sz="1000" b="1" dirty="0">
                <a:latin typeface="Arial" panose="020B0604020202020204" pitchFamily="34" charset="0"/>
                <a:cs typeface="Arial" panose="020B0604020202020204" pitchFamily="34" charset="0"/>
              </a:rPr>
              <a:t>Ierakstiet summu EUR</a:t>
            </a:r>
          </a:p>
        </p:txBody>
      </p:sp>
      <p:cxnSp>
        <p:nvCxnSpPr>
          <p:cNvPr id="34" name="Straight Connector 33"/>
          <p:cNvCxnSpPr/>
          <p:nvPr/>
        </p:nvCxnSpPr>
        <p:spPr>
          <a:xfrm>
            <a:off x="4244416" y="4033260"/>
            <a:ext cx="1450568" cy="0"/>
          </a:xfrm>
          <a:prstGeom prst="line">
            <a:avLst/>
          </a:prstGeom>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4169295" y="1203179"/>
            <a:ext cx="1118356" cy="417422"/>
          </a:xfrm>
          <a:prstGeom prst="rect">
            <a:avLst/>
          </a:prstGeom>
          <a:noFill/>
        </p:spPr>
        <p:txBody>
          <a:bodyPr wrap="square" rtlCol="0">
            <a:spAutoFit/>
          </a:bodyPr>
          <a:lstStyle/>
          <a:p>
            <a:r>
              <a:rPr lang="lv-LV" sz="704" dirty="0">
                <a:solidFill>
                  <a:srgbClr val="3F81C3"/>
                </a:solidFill>
                <a:latin typeface="Trebuchet MS" panose="020B0603020202020204" pitchFamily="34" charset="0"/>
              </a:rPr>
              <a:t>Izveidojiet savu QR kodu vai ielieciet mājaslapas adresi</a:t>
            </a:r>
          </a:p>
        </p:txBody>
      </p:sp>
      <p:pic>
        <p:nvPicPr>
          <p:cNvPr id="21" name="Picture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38046" y="5642614"/>
            <a:ext cx="635092" cy="814221"/>
          </a:xfrm>
          <a:prstGeom prst="rect">
            <a:avLst/>
          </a:prstGeom>
        </p:spPr>
      </p:pic>
      <p:pic>
        <p:nvPicPr>
          <p:cNvPr id="24" name="Picture 23"/>
          <p:cNvPicPr>
            <a:picLocks noChangeAspect="1"/>
          </p:cNvPicPr>
          <p:nvPr/>
        </p:nvPicPr>
        <p:blipFill rotWithShape="1">
          <a:blip r:embed="rId4" cstate="print">
            <a:extLst>
              <a:ext uri="{28A0092B-C50C-407E-A947-70E740481C1C}">
                <a14:useLocalDpi xmlns:a14="http://schemas.microsoft.com/office/drawing/2010/main" val="0"/>
              </a:ext>
            </a:extLst>
          </a:blip>
          <a:srcRect t="6473" b="6975"/>
          <a:stretch/>
        </p:blipFill>
        <p:spPr>
          <a:xfrm>
            <a:off x="4385957" y="5453222"/>
            <a:ext cx="1190989" cy="1044426"/>
          </a:xfrm>
          <a:prstGeom prst="rect">
            <a:avLst/>
          </a:prstGeom>
        </p:spPr>
      </p:pic>
      <p:sp>
        <p:nvSpPr>
          <p:cNvPr id="22" name="TextBox 21"/>
          <p:cNvSpPr txBox="1"/>
          <p:nvPr/>
        </p:nvSpPr>
        <p:spPr>
          <a:xfrm>
            <a:off x="6441536" y="818281"/>
            <a:ext cx="4178642" cy="1384995"/>
          </a:xfrm>
          <a:prstGeom prst="rect">
            <a:avLst/>
          </a:prstGeom>
          <a:noFill/>
        </p:spPr>
        <p:txBody>
          <a:bodyPr wrap="square" rtlCol="0">
            <a:spAutoFit/>
          </a:bodyPr>
          <a:lstStyle/>
          <a:p>
            <a:r>
              <a:rPr lang="lv-LV" sz="2800" dirty="0">
                <a:solidFill>
                  <a:srgbClr val="3F81C3"/>
                </a:solidFill>
                <a:latin typeface="Trebuchet MS" panose="020B0603020202020204" pitchFamily="34" charset="0"/>
              </a:rPr>
              <a:t>PROJEKTA NOSAUKUMS TEKSTS </a:t>
            </a:r>
            <a:r>
              <a:rPr lang="lv-LV" sz="2800" dirty="0" err="1">
                <a:solidFill>
                  <a:srgbClr val="3F81C3"/>
                </a:solidFill>
                <a:latin typeface="Trebuchet MS" panose="020B0603020202020204" pitchFamily="34" charset="0"/>
              </a:rPr>
              <a:t>TEKSTS</a:t>
            </a:r>
            <a:r>
              <a:rPr lang="lv-LV" sz="2800" dirty="0">
                <a:solidFill>
                  <a:srgbClr val="3F81C3"/>
                </a:solidFill>
                <a:latin typeface="Trebuchet MS" panose="020B0603020202020204" pitchFamily="34" charset="0"/>
              </a:rPr>
              <a:t> </a:t>
            </a:r>
            <a:r>
              <a:rPr lang="lv-LV" sz="2800" dirty="0" err="1">
                <a:solidFill>
                  <a:srgbClr val="3F81C3"/>
                </a:solidFill>
                <a:latin typeface="Trebuchet MS" panose="020B0603020202020204" pitchFamily="34" charset="0"/>
              </a:rPr>
              <a:t>TEKSTS</a:t>
            </a:r>
            <a:r>
              <a:rPr lang="lv-LV" sz="2800" dirty="0">
                <a:solidFill>
                  <a:srgbClr val="3F81C3"/>
                </a:solidFill>
                <a:latin typeface="Trebuchet MS" panose="020B0603020202020204" pitchFamily="34" charset="0"/>
              </a:rPr>
              <a:t> </a:t>
            </a:r>
            <a:r>
              <a:rPr lang="lv-LV" sz="2800" dirty="0" err="1">
                <a:solidFill>
                  <a:srgbClr val="3F81C3"/>
                </a:solidFill>
                <a:latin typeface="Trebuchet MS" panose="020B0603020202020204" pitchFamily="34" charset="0"/>
              </a:rPr>
              <a:t>TEKSTS</a:t>
            </a:r>
            <a:endParaRPr lang="lv-LV" sz="2800" dirty="0">
              <a:solidFill>
                <a:srgbClr val="3F81C3"/>
              </a:solidFill>
              <a:latin typeface="Trebuchet MS" panose="020B0603020202020204" pitchFamily="34" charset="0"/>
            </a:endParaRPr>
          </a:p>
        </p:txBody>
      </p:sp>
      <p:sp>
        <p:nvSpPr>
          <p:cNvPr id="23" name="TextBox 22"/>
          <p:cNvSpPr txBox="1"/>
          <p:nvPr/>
        </p:nvSpPr>
        <p:spPr>
          <a:xfrm>
            <a:off x="6465493" y="3011719"/>
            <a:ext cx="4178643" cy="1384995"/>
          </a:xfrm>
          <a:prstGeom prst="rect">
            <a:avLst/>
          </a:prstGeom>
          <a:noFill/>
        </p:spPr>
        <p:txBody>
          <a:bodyPr wrap="square" rtlCol="0">
            <a:spAutoFit/>
          </a:bodyPr>
          <a:lstStyle/>
          <a:p>
            <a:r>
              <a:rPr lang="lv-LV" sz="1400" dirty="0">
                <a:latin typeface="Arial" panose="020B0604020202020204" pitchFamily="34" charset="0"/>
                <a:cs typeface="Arial" panose="020B0604020202020204" pitchFamily="34" charset="0"/>
              </a:rPr>
              <a:t>Projekta apraksts (</a:t>
            </a:r>
            <a:r>
              <a:rPr lang="lv-LV" sz="1400" dirty="0" err="1">
                <a:latin typeface="Arial" panose="020B0604020202020204" pitchFamily="34" charset="0"/>
                <a:cs typeface="Arial" panose="020B0604020202020204" pitchFamily="34" charset="0"/>
              </a:rPr>
              <a:t>max</a:t>
            </a:r>
            <a:r>
              <a:rPr lang="lv-LV" sz="1400" dirty="0">
                <a:latin typeface="Arial" panose="020B0604020202020204" pitchFamily="34" charset="0"/>
                <a:cs typeface="Arial" panose="020B0604020202020204" pitchFamily="34" charset="0"/>
              </a:rPr>
              <a:t> 400 zīmes) teksts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r>
              <a:rPr lang="lv-LV" sz="1400" dirty="0">
                <a:latin typeface="Arial" panose="020B0604020202020204" pitchFamily="34" charset="0"/>
                <a:cs typeface="Arial" panose="020B0604020202020204" pitchFamily="34" charset="0"/>
              </a:rPr>
              <a:t> </a:t>
            </a:r>
            <a:r>
              <a:rPr lang="lv-LV" sz="1400" dirty="0" err="1">
                <a:latin typeface="Arial" panose="020B0604020202020204" pitchFamily="34" charset="0"/>
                <a:cs typeface="Arial" panose="020B0604020202020204" pitchFamily="34" charset="0"/>
              </a:rPr>
              <a:t>teksts</a:t>
            </a:r>
            <a:endParaRPr lang="lv-LV" sz="1400" dirty="0">
              <a:latin typeface="Arial" panose="020B0604020202020204" pitchFamily="34" charset="0"/>
              <a:cs typeface="Arial" panose="020B0604020202020204" pitchFamily="34" charset="0"/>
            </a:endParaRPr>
          </a:p>
        </p:txBody>
      </p:sp>
      <p:sp>
        <p:nvSpPr>
          <p:cNvPr id="36" name="TextBox 35"/>
          <p:cNvSpPr txBox="1"/>
          <p:nvPr/>
        </p:nvSpPr>
        <p:spPr>
          <a:xfrm>
            <a:off x="6449320" y="2568409"/>
            <a:ext cx="4178643" cy="307777"/>
          </a:xfrm>
          <a:prstGeom prst="rect">
            <a:avLst/>
          </a:prstGeom>
          <a:noFill/>
        </p:spPr>
        <p:txBody>
          <a:bodyPr wrap="square" rtlCol="0">
            <a:spAutoFit/>
          </a:bodyPr>
          <a:lstStyle/>
          <a:p>
            <a:pPr algn="just"/>
            <a:r>
              <a:rPr lang="lv-LV" sz="1400" b="1" dirty="0">
                <a:latin typeface="Arial" panose="020B0604020202020204" pitchFamily="34" charset="0"/>
                <a:cs typeface="Arial" panose="020B0604020202020204" pitchFamily="34" charset="0"/>
              </a:rPr>
              <a:t>Projekta Nr. 24-09-CL06-C0LA19.2204-000000</a:t>
            </a:r>
          </a:p>
        </p:txBody>
      </p:sp>
      <p:sp>
        <p:nvSpPr>
          <p:cNvPr id="37" name="TextBox 36"/>
          <p:cNvSpPr txBox="1"/>
          <p:nvPr/>
        </p:nvSpPr>
        <p:spPr>
          <a:xfrm>
            <a:off x="6465492" y="4524159"/>
            <a:ext cx="3897342" cy="523220"/>
          </a:xfrm>
          <a:prstGeom prst="rect">
            <a:avLst/>
          </a:prstGeom>
          <a:noFill/>
        </p:spPr>
        <p:txBody>
          <a:bodyPr wrap="square" rtlCol="0">
            <a:spAutoFit/>
          </a:bodyPr>
          <a:lstStyle/>
          <a:p>
            <a:r>
              <a:rPr lang="lv-LV" sz="1400" b="1" dirty="0">
                <a:latin typeface="Arial" panose="020B0604020202020204" pitchFamily="34" charset="0"/>
                <a:cs typeface="Arial" panose="020B0604020202020204" pitchFamily="34" charset="0"/>
              </a:rPr>
              <a:t>Atbalsta Zemkopības ministrija un Lauku atbalsta dienests.</a:t>
            </a:r>
          </a:p>
        </p:txBody>
      </p:sp>
      <p:pic>
        <p:nvPicPr>
          <p:cNvPr id="38" name="Picture 3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14011" y="5647688"/>
            <a:ext cx="804071" cy="804071"/>
          </a:xfrm>
          <a:prstGeom prst="rect">
            <a:avLst/>
          </a:prstGeom>
        </p:spPr>
      </p:pic>
      <p:pic>
        <p:nvPicPr>
          <p:cNvPr id="2" name="Picture 1"/>
          <p:cNvPicPr>
            <a:picLocks noChangeAspect="1"/>
          </p:cNvPicPr>
          <p:nvPr/>
        </p:nvPicPr>
        <p:blipFill rotWithShape="1">
          <a:blip r:embed="rId6" cstate="print">
            <a:extLst>
              <a:ext uri="{28A0092B-C50C-407E-A947-70E740481C1C}">
                <a14:useLocalDpi xmlns:a14="http://schemas.microsoft.com/office/drawing/2010/main" val="0"/>
              </a:ext>
            </a:extLst>
          </a:blip>
          <a:srcRect l="29131" t="-244" r="40490" b="244"/>
          <a:stretch/>
        </p:blipFill>
        <p:spPr>
          <a:xfrm>
            <a:off x="1122972" y="-18006"/>
            <a:ext cx="2790667" cy="6889653"/>
          </a:xfrm>
          <a:prstGeom prst="rect">
            <a:avLst/>
          </a:prstGeom>
        </p:spPr>
      </p:pic>
    </p:spTree>
    <p:extLst>
      <p:ext uri="{BB962C8B-B14F-4D97-AF65-F5344CB8AC3E}">
        <p14:creationId xmlns:p14="http://schemas.microsoft.com/office/powerpoint/2010/main" val="24393250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p:spPr>
        <p:txBody>
          <a:bodyPr/>
          <a:lstStyle/>
          <a:p>
            <a:pPr algn="ctr"/>
            <a:r>
              <a:rPr lang="lv-LV" b="1" dirty="0" smtClean="0"/>
              <a:t>Detalizēta informācija par publicitātes prasībām </a:t>
            </a:r>
            <a:endParaRPr lang="lv-LV" b="1" dirty="0"/>
          </a:p>
        </p:txBody>
      </p:sp>
      <p:sp>
        <p:nvSpPr>
          <p:cNvPr id="3" name="Content Placeholder 2"/>
          <p:cNvSpPr>
            <a:spLocks noGrp="1"/>
          </p:cNvSpPr>
          <p:nvPr>
            <p:ph idx="1"/>
          </p:nvPr>
        </p:nvSpPr>
        <p:spPr>
          <a:xfrm>
            <a:off x="838200" y="1825625"/>
            <a:ext cx="10515600" cy="1141510"/>
          </a:xfrm>
        </p:spPr>
        <p:txBody>
          <a:bodyPr/>
          <a:lstStyle/>
          <a:p>
            <a:r>
              <a:rPr lang="lv-LV" dirty="0" smtClean="0"/>
              <a:t>https://www.lad.gov.lv/lv/vizualas-identitates-vadlinijas-2021-2027-gadam</a:t>
            </a:r>
            <a:endParaRPr lang="lv-LV" dirty="0"/>
          </a:p>
        </p:txBody>
      </p:sp>
      <p:sp>
        <p:nvSpPr>
          <p:cNvPr id="5" name="Title 1"/>
          <p:cNvSpPr txBox="1">
            <a:spLocks/>
          </p:cNvSpPr>
          <p:nvPr/>
        </p:nvSpPr>
        <p:spPr>
          <a:xfrm>
            <a:off x="683467" y="3102072"/>
            <a:ext cx="10825065" cy="1581895"/>
          </a:xfrm>
          <a:prstGeom prst="rect">
            <a:avLst/>
          </a:prstGeom>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lv-LV" b="1" dirty="0" smtClean="0"/>
              <a:t>Biedrības kontaktinformācija</a:t>
            </a:r>
            <a:r>
              <a:rPr lang="lv-LV" dirty="0" smtClean="0"/>
              <a:t> </a:t>
            </a:r>
            <a:endParaRPr lang="lv-LV" dirty="0"/>
          </a:p>
        </p:txBody>
      </p:sp>
      <p:pic>
        <p:nvPicPr>
          <p:cNvPr id="6" name="Picture 5"/>
          <p:cNvPicPr>
            <a:picLocks noChangeAspect="1"/>
          </p:cNvPicPr>
          <p:nvPr/>
        </p:nvPicPr>
        <p:blipFill>
          <a:blip r:embed="rId2"/>
          <a:stretch>
            <a:fillRect/>
          </a:stretch>
        </p:blipFill>
        <p:spPr>
          <a:xfrm>
            <a:off x="122123" y="86090"/>
            <a:ext cx="1432153" cy="1587339"/>
          </a:xfrm>
          <a:prstGeom prst="rect">
            <a:avLst/>
          </a:prstGeom>
        </p:spPr>
      </p:pic>
      <p:sp>
        <p:nvSpPr>
          <p:cNvPr id="7" name="Rectangle 6"/>
          <p:cNvSpPr/>
          <p:nvPr/>
        </p:nvSpPr>
        <p:spPr>
          <a:xfrm>
            <a:off x="2824065" y="4836163"/>
            <a:ext cx="6096000" cy="1477328"/>
          </a:xfrm>
          <a:prstGeom prst="rect">
            <a:avLst/>
          </a:prstGeom>
        </p:spPr>
        <p:txBody>
          <a:bodyPr>
            <a:spAutoFit/>
          </a:bodyPr>
          <a:lstStyle/>
          <a:p>
            <a:pPr algn="ctr"/>
            <a:r>
              <a:rPr lang="nn-NO" dirty="0"/>
              <a:t>Epasts: </a:t>
            </a:r>
            <a:r>
              <a:rPr lang="nn-NO" dirty="0">
                <a:hlinkClick r:id="rId3"/>
              </a:rPr>
              <a:t>partneriba@dobelespartneriba.lv</a:t>
            </a:r>
            <a:endParaRPr lang="nn-NO" dirty="0"/>
          </a:p>
          <a:p>
            <a:pPr algn="ctr"/>
            <a:r>
              <a:rPr lang="lv-LV" dirty="0"/>
              <a:t>Adrese: </a:t>
            </a:r>
            <a:r>
              <a:rPr lang="nn-NO" dirty="0"/>
              <a:t>Uzvaras iela 2,</a:t>
            </a:r>
            <a:r>
              <a:rPr lang="lv-LV" dirty="0"/>
              <a:t> </a:t>
            </a:r>
            <a:r>
              <a:rPr lang="nn-NO" dirty="0"/>
              <a:t>Dobele</a:t>
            </a:r>
            <a:r>
              <a:rPr lang="lv-LV" dirty="0"/>
              <a:t> </a:t>
            </a:r>
            <a:r>
              <a:rPr lang="nn-NO" dirty="0"/>
              <a:t>LV-3701</a:t>
            </a:r>
          </a:p>
          <a:p>
            <a:pPr algn="ctr"/>
            <a:r>
              <a:rPr lang="lv-LV" dirty="0"/>
              <a:t>      </a:t>
            </a:r>
            <a:r>
              <a:rPr lang="nn-NO" dirty="0"/>
              <a:t>Aija Šenbrūna 29812300, </a:t>
            </a:r>
            <a:r>
              <a:rPr lang="nn-NO" dirty="0">
                <a:hlinkClick r:id="rId4"/>
              </a:rPr>
              <a:t>aija.senbruna@gmail.com</a:t>
            </a:r>
            <a:endParaRPr lang="lv-LV" dirty="0"/>
          </a:p>
          <a:p>
            <a:pPr algn="ctr"/>
            <a:r>
              <a:rPr lang="nn-NO" dirty="0"/>
              <a:t>Dace Vilmane 29187113, </a:t>
            </a:r>
            <a:r>
              <a:rPr lang="nn-NO" dirty="0">
                <a:hlinkClick r:id="rId5"/>
              </a:rPr>
              <a:t>dace.vilmane@inbox.lv</a:t>
            </a:r>
            <a:r>
              <a:rPr lang="nn-NO" dirty="0"/>
              <a:t/>
            </a:r>
            <a:br>
              <a:rPr lang="nn-NO" dirty="0"/>
            </a:br>
            <a:r>
              <a:rPr lang="lv-LV" dirty="0"/>
              <a:t>  </a:t>
            </a:r>
            <a:r>
              <a:rPr lang="nn-NO" dirty="0"/>
              <a:t>Ineta Vintere, 22026755, </a:t>
            </a:r>
            <a:r>
              <a:rPr lang="nn-NO" dirty="0">
                <a:hlinkClick r:id="rId6"/>
              </a:rPr>
              <a:t>ineta.vintere@jelgava.lv</a:t>
            </a:r>
            <a:r>
              <a:rPr lang="nn-NO" dirty="0"/>
              <a:t> </a:t>
            </a:r>
          </a:p>
        </p:txBody>
      </p:sp>
    </p:spTree>
    <p:extLst>
      <p:ext uri="{BB962C8B-B14F-4D97-AF65-F5344CB8AC3E}">
        <p14:creationId xmlns:p14="http://schemas.microsoft.com/office/powerpoint/2010/main" val="8989757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4000" b="1" dirty="0" smtClean="0"/>
              <a:t>Publicitātes prasības</a:t>
            </a:r>
            <a:endParaRPr lang="lv-LV" sz="4000" b="1" dirty="0"/>
          </a:p>
        </p:txBody>
      </p:sp>
      <p:sp>
        <p:nvSpPr>
          <p:cNvPr id="3" name="Content Placeholder 2"/>
          <p:cNvSpPr>
            <a:spLocks noGrp="1"/>
          </p:cNvSpPr>
          <p:nvPr>
            <p:ph idx="1"/>
          </p:nvPr>
        </p:nvSpPr>
        <p:spPr>
          <a:xfrm>
            <a:off x="838200" y="1519311"/>
            <a:ext cx="10515600" cy="5106572"/>
          </a:xfrm>
        </p:spPr>
        <p:txBody>
          <a:bodyPr>
            <a:normAutofit lnSpcReduction="10000"/>
          </a:bodyPr>
          <a:lstStyle/>
          <a:p>
            <a:pPr marL="514350" indent="-514350">
              <a:buAutoNum type="arabicPeriod"/>
            </a:pPr>
            <a:r>
              <a:rPr lang="lv-LV" b="1" dirty="0" smtClean="0">
                <a:latin typeface="+mj-lt"/>
              </a:rPr>
              <a:t>Atbalsta saņēmējs projekta īstenošanas vietā uzstāda </a:t>
            </a:r>
            <a:r>
              <a:rPr lang="lv-LV" b="1" u="sng" dirty="0" smtClean="0">
                <a:latin typeface="+mj-lt"/>
              </a:rPr>
              <a:t>informatīvo plāksni </a:t>
            </a:r>
            <a:r>
              <a:rPr lang="lv-LV" b="1" dirty="0" smtClean="0">
                <a:latin typeface="+mj-lt"/>
              </a:rPr>
              <a:t>uzsākot projekta </a:t>
            </a:r>
            <a:r>
              <a:rPr lang="lv-LV" b="1" dirty="0">
                <a:latin typeface="+mj-lt"/>
              </a:rPr>
              <a:t>īstenošanu (kad projektā ir noslēgts līgums starp </a:t>
            </a:r>
            <a:r>
              <a:rPr lang="lv-LV" b="1" dirty="0" smtClean="0">
                <a:latin typeface="+mj-lt"/>
              </a:rPr>
              <a:t>atbalsta saņēmēju un pakalpojuma sniedzēju/ piegādātāju/ būvdarbu veicēju) un saglabā līdz projekta uzraudzības perioda beigām. </a:t>
            </a:r>
            <a:r>
              <a:rPr lang="lv-LV" dirty="0"/>
              <a:t>Visiem projektiem uzraudzības periods ir </a:t>
            </a:r>
            <a:r>
              <a:rPr lang="lv-LV" dirty="0" smtClean="0"/>
              <a:t>5 gadi</a:t>
            </a:r>
            <a:r>
              <a:rPr lang="lv-LV" dirty="0"/>
              <a:t>, izņemot </a:t>
            </a:r>
            <a:r>
              <a:rPr lang="lv-LV" dirty="0" smtClean="0"/>
              <a:t>darbinieku produktivitātes kāpināšanas projektus – 18 mēneši un  biedrību / nodibinājumu projektus, kuros  īsteno mācības – nav uzraudzības periods;</a:t>
            </a:r>
          </a:p>
          <a:p>
            <a:pPr marL="514350" indent="-514350">
              <a:buAutoNum type="arabicPeriod"/>
            </a:pPr>
            <a:r>
              <a:rPr lang="lv-LV" b="1" dirty="0" smtClean="0">
                <a:latin typeface="+mj-lt"/>
              </a:rPr>
              <a:t>Atbalsta saņēmējs savā tīmekļa vietnē (ja attiecināms), sociālajos tīklos un visās ar projekta īstenošanu saistītajās publikācijās (piem., preses </a:t>
            </a:r>
            <a:r>
              <a:rPr lang="lv-LV" b="1" dirty="0" err="1" smtClean="0">
                <a:latin typeface="+mj-lt"/>
              </a:rPr>
              <a:t>relīzes</a:t>
            </a:r>
            <a:r>
              <a:rPr lang="lv-LV" b="1" dirty="0" smtClean="0">
                <a:latin typeface="+mj-lt"/>
              </a:rPr>
              <a:t>, bukleti, semināru, apmācību materiāli u.c. publicē informāciju  par projektu, norādot ELFLA LEADER programmas atbalstu un logo joslu. </a:t>
            </a:r>
          </a:p>
          <a:p>
            <a:pPr marL="514350" indent="-514350">
              <a:buAutoNum type="arabicPeriod"/>
            </a:pPr>
            <a:endParaRPr lang="lv-LV" b="1" dirty="0" smtClean="0">
              <a:latin typeface="+mj-lt"/>
            </a:endParaRPr>
          </a:p>
          <a:p>
            <a:pPr marL="514350" indent="-514350">
              <a:buAutoNum type="arabicPeriod"/>
            </a:pPr>
            <a:endParaRPr lang="lv-LV" dirty="0"/>
          </a:p>
        </p:txBody>
      </p:sp>
      <p:pic>
        <p:nvPicPr>
          <p:cNvPr id="4" name="Picture 3"/>
          <p:cNvPicPr>
            <a:picLocks noChangeAspect="1"/>
          </p:cNvPicPr>
          <p:nvPr/>
        </p:nvPicPr>
        <p:blipFill>
          <a:blip r:embed="rId2"/>
          <a:stretch>
            <a:fillRect/>
          </a:stretch>
        </p:blipFill>
        <p:spPr>
          <a:xfrm>
            <a:off x="5036234" y="5905687"/>
            <a:ext cx="4669273" cy="720196"/>
          </a:xfrm>
          <a:prstGeom prst="rect">
            <a:avLst/>
          </a:prstGeom>
        </p:spPr>
      </p:pic>
    </p:spTree>
    <p:extLst>
      <p:ext uri="{BB962C8B-B14F-4D97-AF65-F5344CB8AC3E}">
        <p14:creationId xmlns:p14="http://schemas.microsoft.com/office/powerpoint/2010/main" val="13248583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4000" b="1" dirty="0" smtClean="0"/>
              <a:t>Tūrisma pakalpojuma sniedzējiem </a:t>
            </a:r>
            <a:endParaRPr lang="lv-LV" sz="4000" b="1" dirty="0"/>
          </a:p>
        </p:txBody>
      </p:sp>
      <p:sp>
        <p:nvSpPr>
          <p:cNvPr id="3" name="Content Placeholder 2"/>
          <p:cNvSpPr>
            <a:spLocks noGrp="1"/>
          </p:cNvSpPr>
          <p:nvPr>
            <p:ph idx="1"/>
          </p:nvPr>
        </p:nvSpPr>
        <p:spPr/>
        <p:txBody>
          <a:bodyPr/>
          <a:lstStyle/>
          <a:p>
            <a:r>
              <a:rPr lang="lv-LV" u="sng" dirty="0"/>
              <a:t>Atbalsta saņēmējs, kas, īstenojot projektu, izveido jaunu tūrisma pakalpojumu</a:t>
            </a:r>
            <a:r>
              <a:rPr lang="lv-LV" dirty="0"/>
              <a:t>, </a:t>
            </a:r>
            <a:r>
              <a:rPr lang="lv-LV" dirty="0" smtClean="0"/>
              <a:t>līdz pēdējā </a:t>
            </a:r>
            <a:r>
              <a:rPr lang="lv-LV" dirty="0"/>
              <a:t>maksājuma pieprasījuma iesniegšanai Lauku atbalsta dienestā un </a:t>
            </a:r>
            <a:r>
              <a:rPr lang="lv-LV" dirty="0" smtClean="0"/>
              <a:t>visā </a:t>
            </a:r>
            <a:r>
              <a:rPr lang="lv-LV" dirty="0"/>
              <a:t>projekta uzraudzības periodā katru gadu kā tūrisma pakalpojumu sniedzējs </a:t>
            </a:r>
            <a:r>
              <a:rPr lang="lv-LV" u="sng" dirty="0" smtClean="0"/>
              <a:t>ir iekļauts </a:t>
            </a:r>
            <a:r>
              <a:rPr lang="lv-LV" u="sng" dirty="0"/>
              <a:t>ar tūrisma jomas popularizēšanu saistītas institūcijas tīmekļvietnē</a:t>
            </a:r>
            <a:r>
              <a:rPr lang="lv-LV" dirty="0"/>
              <a:t>.</a:t>
            </a:r>
          </a:p>
        </p:txBody>
      </p:sp>
    </p:spTree>
    <p:extLst>
      <p:ext uri="{BB962C8B-B14F-4D97-AF65-F5344CB8AC3E}">
        <p14:creationId xmlns:p14="http://schemas.microsoft.com/office/powerpoint/2010/main" val="30173566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lv-LV" b="1" dirty="0" smtClean="0"/>
              <a:t/>
            </a:r>
            <a:br>
              <a:rPr lang="lv-LV" b="1" dirty="0" smtClean="0"/>
            </a:br>
            <a:r>
              <a:rPr lang="lv-LV" b="1" dirty="0" smtClean="0"/>
              <a:t>ES fondu 2021.-2027. gada un Atveseļošanas fonda komunikācijas un dizaina vadlīnijas</a:t>
            </a:r>
            <a:br>
              <a:rPr lang="lv-LV" b="1" dirty="0" smtClean="0"/>
            </a:br>
            <a:endParaRPr lang="lv-LV" dirty="0"/>
          </a:p>
        </p:txBody>
      </p:sp>
      <p:sp>
        <p:nvSpPr>
          <p:cNvPr id="3" name="Content Placeholder 2"/>
          <p:cNvSpPr>
            <a:spLocks noGrp="1"/>
          </p:cNvSpPr>
          <p:nvPr>
            <p:ph idx="1"/>
          </p:nvPr>
        </p:nvSpPr>
        <p:spPr/>
        <p:txBody>
          <a:bodyPr>
            <a:normAutofit/>
          </a:bodyPr>
          <a:lstStyle/>
          <a:p>
            <a:pPr marL="0" indent="0">
              <a:buNone/>
            </a:pPr>
            <a:r>
              <a:rPr lang="lv-LV" dirty="0" smtClean="0"/>
              <a:t>Saite  uz vadlīnijām:</a:t>
            </a:r>
          </a:p>
          <a:p>
            <a:r>
              <a:rPr lang="lv-LV" dirty="0" smtClean="0">
                <a:hlinkClick r:id="rId2"/>
              </a:rPr>
              <a:t>https://www.esfondi.lv/normativie-akti-un-dokumenti/2021-2027-planosanas-periods/komunikacijas-un-dizaina-vadlinijas</a:t>
            </a:r>
            <a:r>
              <a:rPr lang="lv-LV" dirty="0" smtClean="0"/>
              <a:t> </a:t>
            </a:r>
          </a:p>
          <a:p>
            <a:pPr marL="0" indent="0">
              <a:buNone/>
            </a:pPr>
            <a:endParaRPr lang="lv-LV" dirty="0" smtClean="0"/>
          </a:p>
          <a:p>
            <a:pPr marL="0" indent="0">
              <a:buNone/>
            </a:pPr>
            <a:r>
              <a:rPr lang="lv-LV" dirty="0"/>
              <a:t>L</a:t>
            </a:r>
            <a:r>
              <a:rPr lang="lv-LV" dirty="0" smtClean="0"/>
              <a:t>ai sagatavotu plakātus, stendus vai plāksnes, </a:t>
            </a:r>
            <a:r>
              <a:rPr lang="lv-LV" b="1" dirty="0" smtClean="0"/>
              <a:t>ir jāizmanto Tiešsaistes ģenerators: </a:t>
            </a:r>
            <a:endParaRPr lang="lv-LV" b="1" dirty="0"/>
          </a:p>
          <a:p>
            <a:pPr marL="0" indent="0">
              <a:buNone/>
            </a:pPr>
            <a:r>
              <a:rPr lang="lv-LV" dirty="0" smtClean="0">
                <a:hlinkClick r:id="rId3"/>
              </a:rPr>
              <a:t>https://ec.europa.eu/regional_policy/policy/communication/online-generator_lv?lang=lv</a:t>
            </a:r>
            <a:r>
              <a:rPr lang="lv-LV" dirty="0" smtClean="0"/>
              <a:t> </a:t>
            </a:r>
          </a:p>
          <a:p>
            <a:pPr marL="0" indent="0">
              <a:buNone/>
            </a:pPr>
            <a:endParaRPr lang="lv-LV" dirty="0"/>
          </a:p>
        </p:txBody>
      </p:sp>
    </p:spTree>
    <p:extLst>
      <p:ext uri="{BB962C8B-B14F-4D97-AF65-F5344CB8AC3E}">
        <p14:creationId xmlns:p14="http://schemas.microsoft.com/office/powerpoint/2010/main" val="4197694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sz="4000" b="1" dirty="0" smtClean="0"/>
              <a:t>Pamatprasības</a:t>
            </a:r>
            <a:r>
              <a:rPr lang="lv-LV" sz="4000" dirty="0" smtClean="0"/>
              <a:t> </a:t>
            </a:r>
            <a:endParaRPr lang="lv-LV" sz="4000" dirty="0"/>
          </a:p>
        </p:txBody>
      </p:sp>
      <p:sp>
        <p:nvSpPr>
          <p:cNvPr id="3" name="Content Placeholder 2"/>
          <p:cNvSpPr>
            <a:spLocks noGrp="1"/>
          </p:cNvSpPr>
          <p:nvPr>
            <p:ph idx="1"/>
          </p:nvPr>
        </p:nvSpPr>
        <p:spPr/>
        <p:txBody>
          <a:bodyPr>
            <a:normAutofit/>
          </a:bodyPr>
          <a:lstStyle/>
          <a:p>
            <a:r>
              <a:rPr lang="lv-LV" sz="2400" dirty="0" smtClean="0"/>
              <a:t>Jāapliecina ES atbalsts visos saziņas materiālos.</a:t>
            </a:r>
          </a:p>
          <a:p>
            <a:r>
              <a:rPr lang="lv-LV" sz="2400" b="1" dirty="0" smtClean="0"/>
              <a:t>ES</a:t>
            </a:r>
            <a:r>
              <a:rPr lang="lv-LV" sz="2400" dirty="0" smtClean="0"/>
              <a:t> emblēma kopā ar paziņojumu par finansējumu, kas jānorāda visos drukātajos un digitālajos produktos, tīmekļa vietnēs, sociālo tīklu kanālos un citos saziņas produktos. Papildus tam Latvijā nacionāli jāizmanto Latvijas NAP logo.</a:t>
            </a:r>
          </a:p>
          <a:p>
            <a:r>
              <a:rPr lang="lv-LV" sz="2400" dirty="0" smtClean="0"/>
              <a:t>ELFLA atbalstītiem pasākumiem, jāizvēlas logo ar parakstu "Līdzfinansē Eiropas Savienība"</a:t>
            </a:r>
          </a:p>
          <a:p>
            <a:endParaRPr lang="lv-LV" dirty="0" smtClean="0"/>
          </a:p>
          <a:p>
            <a:endParaRPr lang="lv-LV" dirty="0"/>
          </a:p>
          <a:p>
            <a:endParaRPr lang="lv-LV" dirty="0" smtClean="0"/>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t="6473" b="6975"/>
          <a:stretch/>
        </p:blipFill>
        <p:spPr>
          <a:xfrm>
            <a:off x="3285505" y="4371171"/>
            <a:ext cx="1808448" cy="1585901"/>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17035" y="4443325"/>
            <a:ext cx="1124442" cy="1441591"/>
          </a:xfrm>
          <a:prstGeom prst="rect">
            <a:avLst/>
          </a:prstGeom>
        </p:spPr>
      </p:pic>
    </p:spTree>
    <p:extLst>
      <p:ext uri="{BB962C8B-B14F-4D97-AF65-F5344CB8AC3E}">
        <p14:creationId xmlns:p14="http://schemas.microsoft.com/office/powerpoint/2010/main" val="2691059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smtClean="0"/>
              <a:t>Pamatelementi (1)</a:t>
            </a:r>
            <a:endParaRPr lang="lv-LV" b="1" dirty="0"/>
          </a:p>
        </p:txBody>
      </p:sp>
      <p:sp>
        <p:nvSpPr>
          <p:cNvPr id="3" name="Content Placeholder 2"/>
          <p:cNvSpPr>
            <a:spLocks noGrp="1"/>
          </p:cNvSpPr>
          <p:nvPr>
            <p:ph idx="1"/>
          </p:nvPr>
        </p:nvSpPr>
        <p:spPr/>
        <p:txBody>
          <a:bodyPr>
            <a:normAutofit/>
          </a:bodyPr>
          <a:lstStyle/>
          <a:p>
            <a:pPr marL="0" indent="0">
              <a:buNone/>
            </a:pPr>
            <a:r>
              <a:rPr lang="lv-LV" sz="2400" dirty="0" smtClean="0"/>
              <a:t>1</a:t>
            </a:r>
            <a:r>
              <a:rPr lang="lv-LV" sz="2400" b="1" dirty="0" smtClean="0"/>
              <a:t>. "Virsrakstam" </a:t>
            </a:r>
            <a:r>
              <a:rPr lang="lv-LV" sz="2400" dirty="0" smtClean="0"/>
              <a:t>jābūt darbības nosaukumam vai tās galvenajam mērķim. Virsrakstam jābūt īsam un sabiedrībai saprotamam. Centieties nelietot akronīmus vai žargonu, ko nevar saprast, nepārzinot projektu vai konkrēto jomu.</a:t>
            </a:r>
          </a:p>
          <a:p>
            <a:pPr marL="0" indent="0">
              <a:buNone/>
            </a:pPr>
            <a:r>
              <a:rPr lang="lv-LV" sz="2400" dirty="0" smtClean="0"/>
              <a:t>2. </a:t>
            </a:r>
            <a:r>
              <a:rPr lang="lv-LV" sz="2400" b="1" dirty="0" smtClean="0"/>
              <a:t>ES emblēma un paziņojums par finansējumu: </a:t>
            </a:r>
            <a:r>
              <a:rPr lang="lv-LV" sz="2400" dirty="0" smtClean="0"/>
              <a:t>Šajās veidnēs ES emblēma ir jānovieto apakšējā kreisajā stūrī. Paziņojumam par finansējumu vienmēr jābūt vietējā valodā.</a:t>
            </a:r>
          </a:p>
          <a:p>
            <a:pPr marL="0" indent="0">
              <a:buNone/>
            </a:pPr>
            <a:r>
              <a:rPr lang="lv-LV" sz="2400" b="1" dirty="0" smtClean="0"/>
              <a:t>3. Partneru logotipi: J</a:t>
            </a:r>
            <a:r>
              <a:rPr lang="lv-LV" sz="2400" dirty="0" smtClean="0"/>
              <a:t>a papildus ES emblēmai tiek attēloti citi logotipi, ES emblēmai ir jābūt vismaz tāda paša izmēra kā lielākajam no citiem logotipiem. Tiešsaistes ģeneratorā izmantotā veidne pieļauj ne vairāk kā trīs papildu logotipus. Tie var būt, </a:t>
            </a:r>
            <a:r>
              <a:rPr lang="lv-LV" sz="2400" dirty="0" err="1" smtClean="0"/>
              <a:t>piemēram,dalībvalsts</a:t>
            </a:r>
            <a:r>
              <a:rPr lang="lv-LV" sz="2400" dirty="0" smtClean="0"/>
              <a:t> (Latvijas gadījumā obligāti NAP logo) vai reģiona logotipi. Papildu lauki logotipiem nav obligāti, un ieteicams pievienot tikai nepieciešamos logotipus.</a:t>
            </a:r>
            <a:endParaRPr lang="lv-LV" sz="2400" dirty="0"/>
          </a:p>
        </p:txBody>
      </p:sp>
    </p:spTree>
    <p:extLst>
      <p:ext uri="{BB962C8B-B14F-4D97-AF65-F5344CB8AC3E}">
        <p14:creationId xmlns:p14="http://schemas.microsoft.com/office/powerpoint/2010/main" val="33148391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smtClean="0"/>
              <a:t>Pamatelementi (2)</a:t>
            </a:r>
            <a:endParaRPr lang="lv-LV" b="1" dirty="0"/>
          </a:p>
        </p:txBody>
      </p:sp>
      <p:sp>
        <p:nvSpPr>
          <p:cNvPr id="3" name="Content Placeholder 2"/>
          <p:cNvSpPr>
            <a:spLocks noGrp="1"/>
          </p:cNvSpPr>
          <p:nvPr>
            <p:ph idx="1"/>
          </p:nvPr>
        </p:nvSpPr>
        <p:spPr/>
        <p:txBody>
          <a:bodyPr>
            <a:normAutofit lnSpcReduction="10000"/>
          </a:bodyPr>
          <a:lstStyle/>
          <a:p>
            <a:pPr marL="0" indent="0">
              <a:buNone/>
            </a:pPr>
            <a:r>
              <a:rPr lang="lv-LV" dirty="0"/>
              <a:t>4</a:t>
            </a:r>
            <a:r>
              <a:rPr lang="lv-LV" b="1" dirty="0" smtClean="0"/>
              <a:t>. </a:t>
            </a:r>
            <a:r>
              <a:rPr lang="lv-LV" sz="2600" b="1" dirty="0" smtClean="0"/>
              <a:t>Projekta apraksts: </a:t>
            </a:r>
            <a:r>
              <a:rPr lang="lv-LV" sz="2600" dirty="0" smtClean="0"/>
              <a:t>Labs projekta apraksts sabiedrībai saprotami un vienkāršos vārdos izskaidro projekta mērķi. Tāpēc ir ieteicams lietot vienkāršu un skaidru valodu, izvairoties no žargona. Atbalstu no fondiem finansējuma saņēmēji var izcelt arī projekta aprakstā. Tiešsaistes ģeneratorā projekta apraksta maksimālais rakstzīmju skaits ir 400, ieskaitot atstarpes. Nekādā gadījumā nav ieteicams pārsniegt šo ierobežojumu, jo interesenti var atrast papildu informāciju, piemēram, finansējuma saņēmēja tīmekļa vietnē. </a:t>
            </a:r>
          </a:p>
          <a:p>
            <a:pPr marL="0" indent="0">
              <a:buNone/>
            </a:pPr>
            <a:r>
              <a:rPr lang="lv-LV" sz="2600" b="1" dirty="0" smtClean="0"/>
              <a:t>5. Finansiālais ieguldījums: </a:t>
            </a:r>
            <a:r>
              <a:rPr lang="lv-LV" sz="2600" dirty="0" smtClean="0"/>
              <a:t>Šī iedaļa sastāv no diviem informācijas laukiem - "Kopējais budžets" un "ES finansējums". "Kopējais </a:t>
            </a:r>
            <a:r>
              <a:rPr lang="lv-LV" sz="2600" dirty="0" err="1" smtClean="0"/>
              <a:t>budžets"attiecas</a:t>
            </a:r>
            <a:r>
              <a:rPr lang="lv-LV" sz="2600" dirty="0" smtClean="0"/>
              <a:t> uz projekta kopējo budžetu, kas ietver gan ES finansējumu, gan publisko/privāto finansējumu. "ES finansējums" attiecas uz ES atbalsta summu no kopējā budžeta.</a:t>
            </a:r>
          </a:p>
        </p:txBody>
      </p:sp>
    </p:spTree>
    <p:extLst>
      <p:ext uri="{BB962C8B-B14F-4D97-AF65-F5344CB8AC3E}">
        <p14:creationId xmlns:p14="http://schemas.microsoft.com/office/powerpoint/2010/main" val="3110382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smtClean="0"/>
              <a:t>Pamatelementi (3)</a:t>
            </a:r>
            <a:endParaRPr lang="lv-LV" b="1" dirty="0"/>
          </a:p>
        </p:txBody>
      </p:sp>
      <p:sp>
        <p:nvSpPr>
          <p:cNvPr id="3" name="Content Placeholder 2"/>
          <p:cNvSpPr>
            <a:spLocks noGrp="1"/>
          </p:cNvSpPr>
          <p:nvPr>
            <p:ph idx="1"/>
          </p:nvPr>
        </p:nvSpPr>
        <p:spPr/>
        <p:txBody>
          <a:bodyPr>
            <a:normAutofit fontScale="92500" lnSpcReduction="10000"/>
          </a:bodyPr>
          <a:lstStyle/>
          <a:p>
            <a:pPr marL="0" indent="0">
              <a:buNone/>
            </a:pPr>
            <a:r>
              <a:rPr lang="lv-LV" dirty="0" smtClean="0"/>
              <a:t>6</a:t>
            </a:r>
            <a:r>
              <a:rPr lang="lv-LV" b="1" dirty="0" smtClean="0"/>
              <a:t>. </a:t>
            </a:r>
            <a:r>
              <a:rPr lang="lv-LV" sz="2400" b="1" dirty="0" smtClean="0"/>
              <a:t>"Ilgums" </a:t>
            </a:r>
            <a:r>
              <a:rPr lang="lv-LV" sz="2400" dirty="0" smtClean="0"/>
              <a:t>norāda projekta laikposmu. Jānorāda mēnesis un gads</a:t>
            </a:r>
            <a:endParaRPr lang="lv-LV" sz="2400" b="1" dirty="0"/>
          </a:p>
          <a:p>
            <a:pPr marL="0" indent="0">
              <a:buNone/>
            </a:pPr>
            <a:r>
              <a:rPr lang="lv-LV" sz="2400" b="1" dirty="0" smtClean="0"/>
              <a:t>7. Attēla </a:t>
            </a:r>
            <a:r>
              <a:rPr lang="lv-LV" sz="2400" dirty="0" smtClean="0"/>
              <a:t>kvalitāte - izšķirtspēja datorā tiek mērīta pikseļos uz collu (PPI), ko tieši izsaka ar DPI. 300 PPI digitālais attēls tiks izdrukāts kā 300 DPI. Attēls datorā var izskatīties pietiekami kvalitatīvs, taču izdrukātā veidā tam joprojām būs maza izšķirtspēja. Digitālam attēlam var būt liels pikseļu skaits, bet ar mazu DPI, un tas ietekmēs attēla kvalitāti pēc izdrukāšanas (72 DPI tiek atzīts par zemu rādītāju). Tā kā informācijas stendi bieži vien tiek skatīti no attāluma, lielāki stendi var būt arī ar mazāku DPI. Taču mērķim vajadzētu būt 300 DPI. Attēla izšķirtspēja nekad nedrīkst būt mazāka par 100 DPI, neatkarīgi no tā, cik liels būs informācijas stends un cik tālu to uzstādīs.</a:t>
            </a:r>
          </a:p>
          <a:p>
            <a:pPr marL="0" indent="0">
              <a:buNone/>
            </a:pPr>
            <a:r>
              <a:rPr lang="lv-LV" sz="2400" dirty="0" smtClean="0"/>
              <a:t>Attēla lielums atkarībā no formāta</a:t>
            </a:r>
          </a:p>
          <a:p>
            <a:pPr marL="0" indent="0">
              <a:buNone/>
            </a:pPr>
            <a:r>
              <a:rPr lang="lv-LV" sz="2400" dirty="0" smtClean="0"/>
              <a:t>A3 - 3508 x 1624 </a:t>
            </a:r>
            <a:r>
              <a:rPr lang="lv-LV" sz="2400" dirty="0" err="1" smtClean="0"/>
              <a:t>px</a:t>
            </a:r>
            <a:endParaRPr lang="lv-LV" sz="2400" dirty="0" smtClean="0"/>
          </a:p>
          <a:p>
            <a:pPr marL="0" indent="0">
              <a:buNone/>
            </a:pPr>
            <a:r>
              <a:rPr lang="lv-LV" sz="2400" dirty="0" smtClean="0"/>
              <a:t>A0 - 4967 x 2304 </a:t>
            </a:r>
            <a:r>
              <a:rPr lang="lv-LV" sz="2400" dirty="0" err="1" smtClean="0"/>
              <a:t>px</a:t>
            </a:r>
            <a:endParaRPr lang="lv-LV" sz="2400" dirty="0" smtClean="0"/>
          </a:p>
          <a:p>
            <a:pPr marL="0" indent="0">
              <a:buNone/>
            </a:pPr>
            <a:r>
              <a:rPr lang="lv-LV" sz="2400" dirty="0" smtClean="0"/>
              <a:t>Neaizmirstiet norādīt attēla autortiesību turētāju, ja nepieciešams.</a:t>
            </a:r>
          </a:p>
        </p:txBody>
      </p:sp>
    </p:spTree>
    <p:extLst>
      <p:ext uri="{BB962C8B-B14F-4D97-AF65-F5344CB8AC3E}">
        <p14:creationId xmlns:p14="http://schemas.microsoft.com/office/powerpoint/2010/main" val="23170908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smtClean="0"/>
              <a:t>Pamatelementi (4)</a:t>
            </a:r>
            <a:endParaRPr lang="lv-LV" b="1" dirty="0"/>
          </a:p>
        </p:txBody>
      </p:sp>
      <p:sp>
        <p:nvSpPr>
          <p:cNvPr id="3" name="Content Placeholder 2"/>
          <p:cNvSpPr>
            <a:spLocks noGrp="1"/>
          </p:cNvSpPr>
          <p:nvPr>
            <p:ph idx="1"/>
          </p:nvPr>
        </p:nvSpPr>
        <p:spPr/>
        <p:txBody>
          <a:bodyPr>
            <a:normAutofit/>
          </a:bodyPr>
          <a:lstStyle/>
          <a:p>
            <a:pPr marL="0" indent="0">
              <a:buNone/>
            </a:pPr>
            <a:r>
              <a:rPr lang="lv-LV" dirty="0"/>
              <a:t>8</a:t>
            </a:r>
            <a:r>
              <a:rPr lang="lv-LV" b="1" dirty="0" smtClean="0"/>
              <a:t>. </a:t>
            </a:r>
            <a:r>
              <a:rPr lang="lv-LV" sz="2400" b="1" dirty="0" smtClean="0"/>
              <a:t>Tīmekļa vietne. </a:t>
            </a:r>
            <a:r>
              <a:rPr lang="lv-LV" sz="2400" dirty="0" smtClean="0"/>
              <a:t>Ar atsauci uz tīmekļa vietni varat sniegt papildu informāciju par projektu. Pārliecinieties, ka tīmekļa vietnē esošā informācija ilgtermiņā tiek regulāri atjaunināta</a:t>
            </a:r>
          </a:p>
          <a:p>
            <a:pPr marL="0" indent="0">
              <a:buNone/>
            </a:pPr>
            <a:r>
              <a:rPr lang="lv-LV" sz="2400" dirty="0" smtClean="0"/>
              <a:t>9. </a:t>
            </a:r>
            <a:r>
              <a:rPr lang="lv-LV" sz="2400" b="1" dirty="0" smtClean="0"/>
              <a:t>QR kodu </a:t>
            </a:r>
            <a:r>
              <a:rPr lang="lv-LV" sz="2400" dirty="0" smtClean="0"/>
              <a:t>automātiski izveido tiešsaistes </a:t>
            </a:r>
            <a:r>
              <a:rPr lang="lv-LV" sz="2400" dirty="0" err="1" smtClean="0"/>
              <a:t>ģenerato</a:t>
            </a:r>
            <a:r>
              <a:rPr lang="lv-LV" sz="2400" dirty="0" smtClean="0"/>
              <a:t>. </a:t>
            </a:r>
            <a:r>
              <a:rPr lang="lv-LV" sz="2400" dirty="0" err="1" smtClean="0"/>
              <a:t>rs</a:t>
            </a:r>
            <a:endParaRPr lang="lv-LV" sz="2400" dirty="0" smtClean="0"/>
          </a:p>
        </p:txBody>
      </p:sp>
    </p:spTree>
    <p:extLst>
      <p:ext uri="{BB962C8B-B14F-4D97-AF65-F5344CB8AC3E}">
        <p14:creationId xmlns:p14="http://schemas.microsoft.com/office/powerpoint/2010/main" val="186309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214</TotalTime>
  <Words>1132</Words>
  <Application>Microsoft Office PowerPoint</Application>
  <PresentationFormat>Widescreen</PresentationFormat>
  <Paragraphs>91</Paragraphs>
  <Slides>15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Calibri Light</vt:lpstr>
      <vt:lpstr>Trebuchet MS</vt:lpstr>
      <vt:lpstr>Office Theme</vt:lpstr>
      <vt:lpstr>ES fondu un Atveseļošanas fonda publicitātes prasības  2021-2027</vt:lpstr>
      <vt:lpstr>Publicitātes prasības</vt:lpstr>
      <vt:lpstr>Tūrisma pakalpojuma sniedzējiem </vt:lpstr>
      <vt:lpstr> ES fondu 2021.-2027. gada un Atveseļošanas fonda komunikācijas un dizaina vadlīnijas </vt:lpstr>
      <vt:lpstr>Pamatprasības </vt:lpstr>
      <vt:lpstr>Pamatelementi (1)</vt:lpstr>
      <vt:lpstr>Pamatelementi (2)</vt:lpstr>
      <vt:lpstr>Pamatelementi (3)</vt:lpstr>
      <vt:lpstr>Pamatelementi (4)</vt:lpstr>
      <vt:lpstr>PowerPoint Presentation</vt:lpstr>
      <vt:lpstr>PowerPoint Presentation</vt:lpstr>
      <vt:lpstr>PowerPoint Presentation</vt:lpstr>
      <vt:lpstr>PowerPoint Presentation</vt:lpstr>
      <vt:lpstr>PowerPoint Presentation</vt:lpstr>
      <vt:lpstr>Detalizēta informācija par publicitātes prasībām </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Ineta Vintere</dc:creator>
  <cp:lastModifiedBy>Ineta Vintere</cp:lastModifiedBy>
  <cp:revision>25</cp:revision>
  <dcterms:created xsi:type="dcterms:W3CDTF">2024-08-09T10:47:15Z</dcterms:created>
  <dcterms:modified xsi:type="dcterms:W3CDTF">2024-08-13T10:08:45Z</dcterms:modified>
</cp:coreProperties>
</file>