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0" r:id="rId3"/>
    <p:sldId id="324" r:id="rId4"/>
    <p:sldId id="321" r:id="rId5"/>
    <p:sldId id="323" r:id="rId6"/>
    <p:sldId id="319" r:id="rId7"/>
    <p:sldId id="275" r:id="rId8"/>
    <p:sldId id="271" r:id="rId9"/>
    <p:sldId id="272" r:id="rId10"/>
    <p:sldId id="317" r:id="rId11"/>
    <p:sldId id="318" r:id="rId12"/>
    <p:sldId id="331" r:id="rId13"/>
    <p:sldId id="278" r:id="rId14"/>
    <p:sldId id="335" r:id="rId15"/>
    <p:sldId id="334" r:id="rId1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DCE4"/>
    <a:srgbClr val="6A8C86"/>
    <a:srgbClr val="D4D5A9"/>
    <a:srgbClr val="E2E6E6"/>
    <a:srgbClr val="E0E8E7"/>
    <a:srgbClr val="CECCD6"/>
    <a:srgbClr val="D5CCD6"/>
    <a:srgbClr val="D1CBD7"/>
    <a:srgbClr val="A69B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791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332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386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684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603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22.07.2024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123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22.07.2024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268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22.07.2024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743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22.07.2024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716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22.07.2024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5318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22.07.2024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5416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EF30D-3113-43A5-AEC5-DBEA5F00490B}" type="datetimeFigureOut">
              <a:rPr lang="lv-LV" smtClean="0"/>
              <a:t>22.07.2024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413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lad.gov.lv/lv/elektroniska-pieteiksanas-sistema" TargetMode="External"/><Relationship Id="rId1" Type="http://schemas.openxmlformats.org/officeDocument/2006/relationships/slideLayout" Target="../slideLayouts/slideLayout4.xml"/><Relationship Id="rId9" Type="http://schemas.openxmlformats.org/officeDocument/2006/relationships/image" Target="NUL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d.gov.lv/lv/media/8805/download?attachment" TargetMode="External"/><Relationship Id="rId2" Type="http://schemas.openxmlformats.org/officeDocument/2006/relationships/hyperlink" Target="https://likumi.lv/ta/id/346333-valsts-un-eiropas-savienibas-atbalsta-pieskirsanas-kartiba-eiropas-lauksaimniecibas-fonda-lauku-attistibai-intervence-darbibu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hyperlink" Target="https://www.lad.gov.lv/lv/media/7337/download?attachment" TargetMode="External"/><Relationship Id="rId4" Type="http://schemas.openxmlformats.org/officeDocument/2006/relationships/hyperlink" Target="https://likumi.lv/ta/id/340024-valsts-un-eiropas-savienibas-atbalsta-pieskirsanas-administresanas-un-uzraudzibasvispareja-kartiba-lauku-un-zivsaimniecibas" TargetMode="External"/><Relationship Id="rId9" Type="http://schemas.openxmlformats.org/officeDocument/2006/relationships/image" Target="NUL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aija.senbruna@gmail.com" TargetMode="External"/><Relationship Id="rId7" Type="http://schemas.openxmlformats.org/officeDocument/2006/relationships/image" Target="../media/image7.png"/><Relationship Id="rId2" Type="http://schemas.openxmlformats.org/officeDocument/2006/relationships/hyperlink" Target="mailto:partneriba@dobelespartneriba.lv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hyperlink" Target="mailto:ineta.vintere@jelgava.lv" TargetMode="External"/><Relationship Id="rId4" Type="http://schemas.openxmlformats.org/officeDocument/2006/relationships/hyperlink" Target="mailto:dace.vilmane@inbox.lv" TargetMode="External"/><Relationship Id="rId9" Type="http://schemas.openxmlformats.org/officeDocument/2006/relationships/image" Target="NUL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9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7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7882" y="781050"/>
            <a:ext cx="10986247" cy="1964594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lv-LV" sz="4400" b="1" dirty="0" smtClean="0">
                <a:latin typeface="+mn-lt"/>
              </a:rPr>
              <a:t>Biedrība </a:t>
            </a:r>
            <a:br>
              <a:rPr lang="lv-LV" sz="4400" b="1" dirty="0" smtClean="0">
                <a:latin typeface="+mn-lt"/>
              </a:rPr>
            </a:br>
            <a:r>
              <a:rPr lang="lv-LV" sz="4400" b="1" dirty="0" smtClean="0">
                <a:latin typeface="+mn-lt"/>
              </a:rPr>
              <a:t>«Dobeles rajona lauku partnerība»</a:t>
            </a:r>
            <a:br>
              <a:rPr lang="lv-LV" sz="4400" b="1" dirty="0" smtClean="0">
                <a:latin typeface="+mn-lt"/>
              </a:rPr>
            </a:br>
            <a:r>
              <a:rPr lang="lv-LV" sz="4400" b="1" dirty="0" smtClean="0">
                <a:latin typeface="+mn-lt"/>
              </a:rPr>
              <a:t> </a:t>
            </a:r>
            <a:endParaRPr lang="lv-LV" sz="4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882" y="2891118"/>
            <a:ext cx="10986247" cy="3590364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r>
              <a:rPr lang="lv-LV" sz="4400" b="1" dirty="0" smtClean="0"/>
              <a:t>Sabiedrības virzīta vietējās attīstības stratēģija 2023.-2027. gadam  </a:t>
            </a:r>
          </a:p>
          <a:p>
            <a:r>
              <a:rPr lang="lv-LV" sz="2000" b="1" dirty="0" smtClean="0"/>
              <a:t>(apstiprināta 11.07.2023.)</a:t>
            </a:r>
          </a:p>
          <a:p>
            <a:endParaRPr lang="lv-LV" sz="2000" b="1" dirty="0" smtClean="0"/>
          </a:p>
          <a:p>
            <a:endParaRPr lang="lv-LV" sz="4400" b="1" dirty="0"/>
          </a:p>
          <a:p>
            <a:endParaRPr lang="lv-LV" sz="2000" dirty="0" smtClean="0"/>
          </a:p>
          <a:p>
            <a:r>
              <a:rPr lang="lv-LV" sz="2000" dirty="0" smtClean="0"/>
              <a:t>Atbalsta Zemkopības </a:t>
            </a:r>
            <a:r>
              <a:rPr lang="lv-LV" sz="2000" dirty="0"/>
              <a:t>ministrija un Lauku atbalsta dienests</a:t>
            </a:r>
            <a:endParaRPr lang="lv-LV" sz="2000" b="1" dirty="0" smtClean="0"/>
          </a:p>
          <a:p>
            <a:endParaRPr lang="lv-LV" sz="4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939" y="5205388"/>
            <a:ext cx="4668132" cy="71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9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8409"/>
            <a:ext cx="10515600" cy="1121434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Rīcība Nr.1 Atbalsts uzņēmējdarbības uzsākšanai attīstībai, konkurētspēju celšanai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0995"/>
            <a:ext cx="10515600" cy="521898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lv-LV" b="1" dirty="0"/>
              <a:t>Iespējamie risinājumi: </a:t>
            </a:r>
          </a:p>
          <a:p>
            <a:r>
              <a:rPr lang="lv-LV" sz="2400" dirty="0" smtClean="0"/>
              <a:t>Atbalstīt </a:t>
            </a:r>
            <a:r>
              <a:rPr lang="lv-LV" sz="2400" dirty="0"/>
              <a:t>produktu un pakalpojumu radīšanu, esošo produktu un pakalpojumu </a:t>
            </a:r>
            <a:r>
              <a:rPr lang="lv-LV" sz="2400" dirty="0" smtClean="0"/>
              <a:t>attīstību;</a:t>
            </a:r>
          </a:p>
          <a:p>
            <a:r>
              <a:rPr lang="lv-LV" sz="2400" dirty="0" smtClean="0"/>
              <a:t>Atbalstīt </a:t>
            </a:r>
            <a:r>
              <a:rPr lang="lv-LV" sz="2400" dirty="0"/>
              <a:t>ražošanas uzņēmumu </a:t>
            </a:r>
            <a:r>
              <a:rPr lang="lv-LV" sz="2400" dirty="0" smtClean="0"/>
              <a:t>attīstību; </a:t>
            </a:r>
          </a:p>
          <a:p>
            <a:r>
              <a:rPr lang="lv-LV" sz="2400" dirty="0" smtClean="0"/>
              <a:t> </a:t>
            </a:r>
            <a:r>
              <a:rPr lang="lv-LV" sz="2400" dirty="0"/>
              <a:t>Atbalstīt jaunu uzņēmumu veidošanos visās atbalstāmajās </a:t>
            </a:r>
            <a:r>
              <a:rPr lang="lv-LV" sz="2400" dirty="0" smtClean="0"/>
              <a:t>nozarēs</a:t>
            </a:r>
            <a:r>
              <a:rPr lang="lv-LV" sz="2400" dirty="0"/>
              <a:t>;</a:t>
            </a:r>
            <a:endParaRPr lang="lv-LV" sz="2400" dirty="0" smtClean="0"/>
          </a:p>
          <a:p>
            <a:r>
              <a:rPr lang="lv-LV" sz="2400" dirty="0" smtClean="0"/>
              <a:t>Atbalstīt </a:t>
            </a:r>
            <a:r>
              <a:rPr lang="lv-LV" sz="2400" dirty="0"/>
              <a:t>inovatīvu uzņēmumu, produktu, tehnoloģiju </a:t>
            </a:r>
            <a:r>
              <a:rPr lang="lv-LV" sz="2400" dirty="0" smtClean="0"/>
              <a:t>attīstību, </a:t>
            </a:r>
            <a:r>
              <a:rPr lang="lv-LV" sz="2400" dirty="0" err="1" smtClean="0"/>
              <a:t>digitalizāciju</a:t>
            </a:r>
            <a:r>
              <a:rPr lang="lv-LV" sz="2400" dirty="0" smtClean="0"/>
              <a:t>, robotizāciju, </a:t>
            </a:r>
            <a:r>
              <a:rPr lang="lv-LV" sz="2400" dirty="0"/>
              <a:t>lai nodrošinātu labi </a:t>
            </a:r>
            <a:r>
              <a:rPr lang="lv-LV" sz="2400" dirty="0" smtClean="0"/>
              <a:t>apmaksātu </a:t>
            </a:r>
            <a:r>
              <a:rPr lang="lv-LV" sz="2400" dirty="0"/>
              <a:t>darba vietu veidošanos un konkurētspējas </a:t>
            </a:r>
            <a:r>
              <a:rPr lang="lv-LV" sz="2400" dirty="0" smtClean="0"/>
              <a:t>uzlabošanos</a:t>
            </a:r>
            <a:r>
              <a:rPr lang="lv-LV" sz="2400" dirty="0"/>
              <a:t>;</a:t>
            </a:r>
            <a:endParaRPr lang="lv-LV" sz="2400" dirty="0" smtClean="0"/>
          </a:p>
          <a:p>
            <a:r>
              <a:rPr lang="lv-LV" sz="2400" dirty="0" smtClean="0"/>
              <a:t>Atbalstīt </a:t>
            </a:r>
            <a:r>
              <a:rPr lang="lv-LV" sz="2400" dirty="0"/>
              <a:t>mājražotāju un individuālo komersantu veidošanos un esošo </a:t>
            </a:r>
            <a:r>
              <a:rPr lang="lv-LV" sz="2400" dirty="0" smtClean="0"/>
              <a:t>attīstību; </a:t>
            </a:r>
            <a:endParaRPr lang="lv-LV" sz="2400" dirty="0"/>
          </a:p>
          <a:p>
            <a:r>
              <a:rPr lang="lv-LV" sz="2400" dirty="0" smtClean="0"/>
              <a:t>Atbalstīt </a:t>
            </a:r>
            <a:r>
              <a:rPr lang="lv-LV" sz="2400" dirty="0"/>
              <a:t>darbinieku </a:t>
            </a:r>
            <a:r>
              <a:rPr lang="lv-LV" sz="2400" dirty="0" smtClean="0"/>
              <a:t>apmācības produktivitātes </a:t>
            </a:r>
            <a:r>
              <a:rPr lang="lv-LV" sz="2400" dirty="0"/>
              <a:t>kāpināšanai, kapacitātes </a:t>
            </a:r>
            <a:r>
              <a:rPr lang="lv-LV" sz="2400" dirty="0" smtClean="0"/>
              <a:t>celšanai; </a:t>
            </a:r>
          </a:p>
          <a:p>
            <a:r>
              <a:rPr lang="lv-LV" sz="2400" dirty="0" smtClean="0"/>
              <a:t>Radīt </a:t>
            </a:r>
            <a:r>
              <a:rPr lang="lv-LV" sz="2400" dirty="0"/>
              <a:t>kvalitatīvu darba apstākļus </a:t>
            </a:r>
            <a:r>
              <a:rPr lang="lv-LV" sz="2400" dirty="0" smtClean="0"/>
              <a:t>darbiniekiem;</a:t>
            </a:r>
          </a:p>
          <a:p>
            <a:r>
              <a:rPr lang="lv-LV" sz="2400" dirty="0" smtClean="0"/>
              <a:t>Atbalstīt </a:t>
            </a:r>
            <a:r>
              <a:rPr lang="lv-LV" sz="2400" dirty="0"/>
              <a:t>jauniešu uzņēmējdarbības </a:t>
            </a:r>
            <a:r>
              <a:rPr lang="lv-LV" sz="2400" dirty="0" smtClean="0"/>
              <a:t>attīstību</a:t>
            </a:r>
            <a:r>
              <a:rPr lang="lv-LV" sz="2400" dirty="0"/>
              <a:t>;</a:t>
            </a:r>
            <a:endParaRPr lang="lv-LV" sz="2400" dirty="0" smtClean="0"/>
          </a:p>
          <a:p>
            <a:r>
              <a:rPr lang="lv-LV" sz="2400" dirty="0" smtClean="0"/>
              <a:t>Veidot </a:t>
            </a:r>
            <a:r>
              <a:rPr lang="lv-LV" sz="2400" dirty="0"/>
              <a:t>tirdzniecības vietas, interneta veikalus, kopīgas platformas, kur realizēt vietējo </a:t>
            </a:r>
            <a:r>
              <a:rPr lang="lv-LV" sz="2400" dirty="0" smtClean="0"/>
              <a:t>produkciju;</a:t>
            </a:r>
          </a:p>
          <a:p>
            <a:r>
              <a:rPr lang="lv-LV" sz="2400" dirty="0" smtClean="0"/>
              <a:t> </a:t>
            </a:r>
            <a:r>
              <a:rPr lang="lv-LV" sz="2400" dirty="0"/>
              <a:t>Atbalstīt lauksaimniecības produktu </a:t>
            </a:r>
            <a:r>
              <a:rPr lang="lv-LV" sz="2400" dirty="0" smtClean="0"/>
              <a:t>pārstrādi; </a:t>
            </a:r>
            <a:endParaRPr lang="lv-LV" sz="2400" dirty="0"/>
          </a:p>
          <a:p>
            <a:r>
              <a:rPr lang="lv-LV" sz="2400" dirty="0" smtClean="0"/>
              <a:t>Vietējās </a:t>
            </a:r>
            <a:r>
              <a:rPr lang="lv-LV" sz="2400" dirty="0"/>
              <a:t>produkcijas atpazīstamības </a:t>
            </a:r>
            <a:r>
              <a:rPr lang="lv-LV" sz="2400" dirty="0" smtClean="0"/>
              <a:t>veidošana; </a:t>
            </a:r>
          </a:p>
          <a:p>
            <a:r>
              <a:rPr lang="lv-LV" sz="2400" dirty="0" smtClean="0"/>
              <a:t> </a:t>
            </a:r>
            <a:r>
              <a:rPr lang="lv-LV" sz="2400" dirty="0"/>
              <a:t>Sadzīves pakalpojumu attīstība iedzīvotājiem visā teritorijā, to kvalitātes </a:t>
            </a:r>
            <a:r>
              <a:rPr lang="lv-LV" sz="2400" dirty="0" smtClean="0"/>
              <a:t>celšana</a:t>
            </a:r>
            <a:r>
              <a:rPr lang="lv-LV" sz="2400" dirty="0"/>
              <a:t>;</a:t>
            </a:r>
            <a:endParaRPr lang="lv-LV" sz="2400" dirty="0" smtClean="0"/>
          </a:p>
          <a:p>
            <a:r>
              <a:rPr lang="lv-LV" sz="2400" dirty="0" smtClean="0"/>
              <a:t>Izglītības</a:t>
            </a:r>
            <a:r>
              <a:rPr lang="lv-LV" sz="2400" dirty="0"/>
              <a:t>, sociālo un veselības pakalpojumu </a:t>
            </a:r>
            <a:r>
              <a:rPr lang="lv-LV" sz="2400" dirty="0" smtClean="0"/>
              <a:t>attīstība;</a:t>
            </a:r>
          </a:p>
          <a:p>
            <a:r>
              <a:rPr lang="lv-LV" sz="2400" dirty="0" smtClean="0"/>
              <a:t>Sociālās </a:t>
            </a:r>
            <a:r>
              <a:rPr lang="lv-LV" sz="2400" dirty="0"/>
              <a:t>uzņēmējdarbības </a:t>
            </a:r>
            <a:r>
              <a:rPr lang="lv-LV" sz="2400" dirty="0" smtClean="0"/>
              <a:t>attīstība</a:t>
            </a:r>
            <a:r>
              <a:rPr lang="lv-LV" sz="2400" dirty="0"/>
              <a:t>;</a:t>
            </a:r>
            <a:endParaRPr lang="lv-LV" sz="2400" dirty="0" smtClean="0"/>
          </a:p>
          <a:p>
            <a:r>
              <a:rPr lang="lv-LV" sz="2400" dirty="0" smtClean="0"/>
              <a:t> </a:t>
            </a:r>
            <a:r>
              <a:rPr lang="lv-LV" sz="2400" dirty="0"/>
              <a:t>Aprites ekonomikas principu </a:t>
            </a:r>
            <a:r>
              <a:rPr lang="lv-LV" sz="2400" dirty="0" smtClean="0"/>
              <a:t>ieviešana </a:t>
            </a:r>
            <a:r>
              <a:rPr lang="lv-LV" sz="2400" dirty="0"/>
              <a:t>ražošanā un pakalpojumu </a:t>
            </a:r>
            <a:r>
              <a:rPr lang="lv-LV" sz="2400" dirty="0" smtClean="0"/>
              <a:t>sniegšanā.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102710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2.Rīcība. Atbalsts konkurētspējīgu tūrisma produktu attīstībai un veidošanai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b="1" dirty="0"/>
              <a:t>Iespējamie risinājumi: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Atbalstīt </a:t>
            </a:r>
            <a:r>
              <a:rPr lang="lv-LV" dirty="0"/>
              <a:t>jaunu tūrisma produktu un pakalpojumu veidošanos, esošo kvalitātes </a:t>
            </a:r>
            <a:r>
              <a:rPr lang="lv-LV" dirty="0" smtClean="0"/>
              <a:t>celšanu; </a:t>
            </a:r>
            <a:endParaRPr lang="lv-LV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Atbalstīt </a:t>
            </a:r>
            <a:r>
              <a:rPr lang="lv-LV" dirty="0"/>
              <a:t>jaunu un uzlabot esošo naktsmītņu </a:t>
            </a:r>
            <a:r>
              <a:rPr lang="lv-LV" dirty="0" smtClean="0"/>
              <a:t>kvalitāti;</a:t>
            </a:r>
            <a:endParaRPr lang="lv-LV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Tūrisma pakalpojumu </a:t>
            </a:r>
            <a:r>
              <a:rPr lang="lv-LV" dirty="0"/>
              <a:t>dažādošana un inovāciju ieviešana produktu konkurētspējas </a:t>
            </a:r>
            <a:r>
              <a:rPr lang="lv-LV" dirty="0" smtClean="0"/>
              <a:t>celšanai; </a:t>
            </a:r>
            <a:endParaRPr lang="lv-LV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Uzlabot </a:t>
            </a:r>
            <a:r>
              <a:rPr lang="lv-LV" dirty="0"/>
              <a:t>tūrisma objektu un naktsmītņu </a:t>
            </a:r>
            <a:r>
              <a:rPr lang="lv-LV" dirty="0" smtClean="0"/>
              <a:t>energoefektivitāti;</a:t>
            </a:r>
            <a:endParaRPr lang="lv-LV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Aprites </a:t>
            </a:r>
            <a:r>
              <a:rPr lang="lv-LV" dirty="0"/>
              <a:t>ekonomikas principu </a:t>
            </a:r>
            <a:r>
              <a:rPr lang="lv-LV" dirty="0" smtClean="0"/>
              <a:t>ieviešana </a:t>
            </a:r>
            <a:r>
              <a:rPr lang="lv-LV" dirty="0"/>
              <a:t>tūrisma pakalpojumu </a:t>
            </a:r>
            <a:r>
              <a:rPr lang="lv-LV" dirty="0" smtClean="0"/>
              <a:t>sniegšanā;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Sekmēt </a:t>
            </a:r>
            <a:r>
              <a:rPr lang="lv-LV" dirty="0"/>
              <a:t>uzņēmumu savstarpējo sadarbību kopīgu pakalpojumu </a:t>
            </a:r>
            <a:r>
              <a:rPr lang="lv-LV" dirty="0" smtClean="0"/>
              <a:t>sniegšanai;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Atbalstīt </a:t>
            </a:r>
            <a:r>
              <a:rPr lang="lv-LV" dirty="0"/>
              <a:t>mārketinga pasākumus tūrisma produktu </a:t>
            </a:r>
            <a:r>
              <a:rPr lang="lv-LV" dirty="0" smtClean="0"/>
              <a:t>popularizēšanai;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Kvalitatīvas </a:t>
            </a:r>
            <a:r>
              <a:rPr lang="lv-LV" dirty="0"/>
              <a:t>darba vides </a:t>
            </a:r>
            <a:r>
              <a:rPr lang="lv-LV" dirty="0" smtClean="0"/>
              <a:t>radīšana </a:t>
            </a:r>
            <a:r>
              <a:rPr lang="lv-LV" dirty="0"/>
              <a:t>un darbinieku kapacitātes </a:t>
            </a:r>
            <a:r>
              <a:rPr lang="lv-LV" dirty="0" smtClean="0"/>
              <a:t>celšana.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8391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6722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r>
              <a:rPr lang="lv-LV" b="1" dirty="0"/>
              <a:t>Projektu vērtēšana un lēmuma pieņemšana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31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/>
          </a:p>
          <a:p>
            <a:pPr marL="0" lvl="0" indent="0">
              <a:buNone/>
            </a:pPr>
            <a:endParaRPr lang="lv-LV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4347" y="2544773"/>
            <a:ext cx="2250057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09.08.-09.09.2024.</a:t>
            </a:r>
          </a:p>
          <a:p>
            <a:pPr algn="ctr"/>
            <a:r>
              <a:rPr lang="lv-LV" dirty="0" smtClean="0"/>
              <a:t>Pretendenti iesniedz  projektus EPS</a:t>
            </a:r>
            <a:endParaRPr lang="lv-LV" dirty="0"/>
          </a:p>
        </p:txBody>
      </p:sp>
      <p:sp>
        <p:nvSpPr>
          <p:cNvPr id="5" name="Rectangle 4"/>
          <p:cNvSpPr/>
          <p:nvPr/>
        </p:nvSpPr>
        <p:spPr>
          <a:xfrm>
            <a:off x="3561188" y="2556946"/>
            <a:ext cx="2250057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09.09.-09.10.2024.</a:t>
            </a:r>
          </a:p>
          <a:p>
            <a:pPr algn="ctr"/>
            <a:r>
              <a:rPr lang="lv-LV" dirty="0" smtClean="0"/>
              <a:t>VRG vērtē projektus  </a:t>
            </a:r>
            <a:endParaRPr lang="lv-LV" dirty="0"/>
          </a:p>
        </p:txBody>
      </p:sp>
      <p:sp>
        <p:nvSpPr>
          <p:cNvPr id="6" name="Rectangle 5"/>
          <p:cNvSpPr/>
          <p:nvPr/>
        </p:nvSpPr>
        <p:spPr>
          <a:xfrm>
            <a:off x="6184783" y="2569054"/>
            <a:ext cx="2464280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09.10.-23.10.2024.</a:t>
            </a:r>
          </a:p>
          <a:p>
            <a:pPr algn="ctr"/>
            <a:r>
              <a:rPr lang="lv-LV" dirty="0" smtClean="0"/>
              <a:t>VRG iesniedz dokumentus EPS </a:t>
            </a:r>
            <a:endParaRPr lang="lv-LV" dirty="0"/>
          </a:p>
        </p:txBody>
      </p:sp>
      <p:sp>
        <p:nvSpPr>
          <p:cNvPr id="7" name="Rectangle 6"/>
          <p:cNvSpPr/>
          <p:nvPr/>
        </p:nvSpPr>
        <p:spPr>
          <a:xfrm>
            <a:off x="9038678" y="2556946"/>
            <a:ext cx="2250057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No 23.10.2024.  ….        (3-5 mēnešus) </a:t>
            </a:r>
            <a:endParaRPr lang="lv-LV" dirty="0"/>
          </a:p>
          <a:p>
            <a:pPr algn="ctr"/>
            <a:r>
              <a:rPr lang="lv-LV" dirty="0" smtClean="0"/>
              <a:t>LAD vērtē projektus 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024509" y="2786262"/>
            <a:ext cx="630944" cy="43142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342" y="2824366"/>
            <a:ext cx="652329" cy="4694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507" y="2810543"/>
            <a:ext cx="652329" cy="46943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3851414" y="3679962"/>
            <a:ext cx="4107675" cy="2462953"/>
          </a:xfrm>
          <a:prstGeom prst="ellipse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 smtClean="0"/>
              <a:t>LAD lēmums </a:t>
            </a:r>
          </a:p>
          <a:p>
            <a:pPr algn="ctr"/>
            <a:r>
              <a:rPr lang="lv-LV" sz="2400" dirty="0" smtClean="0"/>
              <a:t>par projekta apstiprināšanu</a:t>
            </a:r>
            <a:endParaRPr lang="lv-LV" sz="2400" dirty="0"/>
          </a:p>
        </p:txBody>
      </p:sp>
      <p:sp>
        <p:nvSpPr>
          <p:cNvPr id="26" name="Right Arrow 25"/>
          <p:cNvSpPr/>
          <p:nvPr/>
        </p:nvSpPr>
        <p:spPr>
          <a:xfrm flipH="1">
            <a:off x="7663599" y="3985387"/>
            <a:ext cx="2424144" cy="926052"/>
          </a:xfrm>
          <a:prstGeom prst="rightArrow">
            <a:avLst/>
          </a:prstGeom>
          <a:solidFill>
            <a:schemeClr val="bg1"/>
          </a:solidFill>
          <a:scene3d>
            <a:camera prst="orthographicFront">
              <a:rot lat="0" lon="0" rev="1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20088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651" y="365125"/>
            <a:ext cx="11517549" cy="1325563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 smtClean="0"/>
              <a:t>Svarīgi!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20875"/>
            <a:ext cx="10515600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Projektu </a:t>
            </a:r>
            <a:r>
              <a:rPr lang="lv-LV" dirty="0"/>
              <a:t>iesniegumi jāiesniedz, </a:t>
            </a:r>
            <a:r>
              <a:rPr lang="lv-LV" u="sng" dirty="0"/>
              <a:t>tikai</a:t>
            </a:r>
            <a:r>
              <a:rPr lang="lv-LV" dirty="0"/>
              <a:t> izmantojot </a:t>
            </a:r>
            <a:r>
              <a:rPr lang="lv-LV" u="sng" dirty="0">
                <a:hlinkClick r:id="rId2" tooltip="LAD elektroniskās pieteikšanās sistēmu."/>
              </a:rPr>
              <a:t>LAD elektroniskās pieteikšanās </a:t>
            </a:r>
            <a:r>
              <a:rPr lang="lv-LV" u="sng" dirty="0" smtClean="0">
                <a:hlinkClick r:id="rId2" tooltip="LAD elektroniskās pieteikšanās sistēmu."/>
              </a:rPr>
              <a:t>sistēmu </a:t>
            </a:r>
            <a:r>
              <a:rPr lang="lv-LV" u="sng" dirty="0">
                <a:hlinkClick r:id="rId2" tooltip="LAD elektroniskās pieteikšanās sistēmu."/>
              </a:rPr>
              <a:t>(EPS</a:t>
            </a:r>
            <a:r>
              <a:rPr lang="lv-LV" u="sng" dirty="0" smtClean="0">
                <a:hlinkClick r:id="rId2" tooltip="LAD elektroniskās pieteikšanās sistēmu."/>
              </a:rPr>
              <a:t>).</a:t>
            </a:r>
            <a:endParaRPr lang="lv-LV" u="sng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Projektu īstenošanu var uzsākt no datuma, kad VRG iesniegs dokumentus LAD (09.10.-23.10.2024.) Ja projekts netiek apstiprināts LAD, pretendents to īsteno par </a:t>
            </a:r>
            <a:r>
              <a:rPr lang="lv-LV" b="1" dirty="0" smtClean="0"/>
              <a:t>savu finansējumu</a:t>
            </a:r>
            <a:r>
              <a:rPr lang="lv-LV" dirty="0" smtClean="0"/>
              <a:t>. </a:t>
            </a:r>
          </a:p>
          <a:p>
            <a:pPr marL="0" indent="0">
              <a:buNone/>
            </a:pPr>
            <a:endParaRPr lang="lv-LV" u="sng" dirty="0"/>
          </a:p>
          <a:p>
            <a:pPr marL="0" indent="0">
              <a:buNone/>
            </a:pPr>
            <a:r>
              <a:rPr lang="lv-LV" dirty="0" smtClean="0"/>
              <a:t>Projekta </a:t>
            </a:r>
            <a:r>
              <a:rPr lang="lv-LV" dirty="0"/>
              <a:t>īstenošanas termiņi:</a:t>
            </a:r>
          </a:p>
          <a:p>
            <a:r>
              <a:rPr lang="lv-LV" dirty="0"/>
              <a:t>Ja tiek veikta būvniecība – </a:t>
            </a:r>
            <a:r>
              <a:rPr lang="lv-LV" b="1" dirty="0"/>
              <a:t>divi gadi </a:t>
            </a:r>
            <a:r>
              <a:rPr lang="lv-LV" dirty="0"/>
              <a:t>no Dienesta lēmuma pieņemšanas par projekta iesnieguma apstiprināšanu;</a:t>
            </a:r>
          </a:p>
          <a:p>
            <a:r>
              <a:rPr lang="lv-LV" dirty="0"/>
              <a:t>ja projektu īsteno aktivitātē ”Kopienu spēcinošas un vietas attīstību sekmējošas iniciatīvas” un projektā paredzēta attiecināmo izmaksu pozīcija “Ar projektu saistītā personāla atalgojuma darbības nodrošināšanas izmaksas”, kas nepārsniedz 15% no projekta kopējās attiecināmo izmaksu summas- </a:t>
            </a:r>
            <a:r>
              <a:rPr lang="lv-LV" b="1" dirty="0"/>
              <a:t>divi gadi </a:t>
            </a:r>
            <a:r>
              <a:rPr lang="lv-LV" dirty="0"/>
              <a:t>no Dienesta lēmuma pieņemšanas par projekta iesnieguma apstiprināšanu</a:t>
            </a:r>
            <a:r>
              <a:rPr lang="lv-LV" dirty="0" smtClean="0"/>
              <a:t>;</a:t>
            </a:r>
          </a:p>
          <a:p>
            <a:r>
              <a:rPr lang="lv-LV" dirty="0"/>
              <a:t>Fiksētas summas maksājums ar budžeta projekta aprēķina metodi “Lauku biļete</a:t>
            </a:r>
            <a:r>
              <a:rPr lang="lv-LV" dirty="0" smtClean="0"/>
              <a:t>” – </a:t>
            </a:r>
            <a:r>
              <a:rPr lang="lv-LV" b="1" dirty="0" smtClean="0"/>
              <a:t>līdz 3 gadiem  </a:t>
            </a:r>
            <a:r>
              <a:rPr lang="lv-LV" dirty="0"/>
              <a:t>no Dienesta lēmuma pieņemšanas par projekta iesnieguma apstiprināšanu;</a:t>
            </a:r>
          </a:p>
          <a:p>
            <a:r>
              <a:rPr lang="lv-LV" dirty="0" smtClean="0"/>
              <a:t>Pārējiem </a:t>
            </a:r>
            <a:r>
              <a:rPr lang="lv-LV" dirty="0"/>
              <a:t>projektiem projektu īstenošanas termiņš ir </a:t>
            </a:r>
            <a:r>
              <a:rPr lang="lv-LV" b="1" dirty="0"/>
              <a:t>viens gads </a:t>
            </a:r>
            <a:r>
              <a:rPr lang="lv-LV" dirty="0"/>
              <a:t>no Dienesta lēmuma pieņemšanas par projekta iesnieguma apstiprināšanu</a:t>
            </a:r>
            <a:r>
              <a:rPr lang="lv-LV" dirty="0" smtClean="0"/>
              <a:t>.</a:t>
            </a:r>
            <a:endParaRPr lang="lv-LV" dirty="0"/>
          </a:p>
        </p:txBody>
      </p:sp>
      <p:sp>
        <p:nvSpPr>
          <p:cNvPr id="4" name="Freeform 34"/>
          <p:cNvSpPr/>
          <p:nvPr/>
        </p:nvSpPr>
        <p:spPr>
          <a:xfrm>
            <a:off x="0" y="-263743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950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 smtClean="0"/>
              <a:t>Normatīvie akti 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lv-LV" dirty="0">
                <a:hlinkClick r:id="rId2" tooltip="MK noteikumi Nr.580"/>
              </a:rPr>
              <a:t>MK noteikumi Nr.580 "Valsts un Eiropas Savienības atbalsta piešķiršanas kārtība Eiropas Lauksaimniecības fonda lauku attīstībai intervencē "Darbību īstenošana saskaņā ar sabiedrības virzītas vietējās attīstības stratēģiju, tostarp sadarbības aktivitātes un to sagatavošana</a:t>
            </a:r>
            <a:r>
              <a:rPr lang="lv-LV" dirty="0" smtClean="0">
                <a:hlinkClick r:id="rId2" tooltip="MK noteikumi Nr.580"/>
              </a:rPr>
              <a:t>"«</a:t>
            </a:r>
            <a:endParaRPr lang="lv-LV" dirty="0" smtClean="0"/>
          </a:p>
          <a:p>
            <a:r>
              <a:rPr lang="lv-LV" dirty="0">
                <a:hlinkClick r:id="rId3" tooltip="precizejums_mk580_21.punkts.pdf"/>
              </a:rPr>
              <a:t>Precizējums attiecībā uz MK Noteikumu Nr.580 21.punkta redakciju</a:t>
            </a:r>
            <a:r>
              <a:rPr lang="lv-LV" dirty="0"/>
              <a:t> </a:t>
            </a:r>
          </a:p>
          <a:p>
            <a:r>
              <a:rPr lang="lv-LV" dirty="0">
                <a:hlinkClick r:id="rId4" tooltip="MK noteikumi Nr.113 &quot;Valsts un Eiropas Savienības atbalsta piešķiršanas, administrēšanas un uzraudzības vispārējā kārtība lauku un zivsaimniecības attīstībai&quot;"/>
              </a:rPr>
              <a:t>MK noteikumi Nr.113 "Valsts un Eiropas Savienības atbalsta piešķiršanas, administrēšanas un uzraudzības vispārējā kārtība lauku un zivsaimniecības </a:t>
            </a:r>
            <a:r>
              <a:rPr lang="lv-LV" dirty="0" smtClean="0">
                <a:hlinkClick r:id="rId4" tooltip="MK noteikumi Nr.113 &quot;Valsts un Eiropas Savienības atbalsta piešķiršanas, administrēšanas un uzraudzības vispārējā kārtība lauku un zivsaimniecības attīstībai&quot;"/>
              </a:rPr>
              <a:t>attīstībai«</a:t>
            </a:r>
            <a:endParaRPr lang="lv-LV" dirty="0" smtClean="0"/>
          </a:p>
          <a:p>
            <a:r>
              <a:rPr lang="lv-LV" dirty="0" smtClean="0">
                <a:hlinkClick r:id="rId5" tooltip="metodika_lauku-bilete.pdf"/>
              </a:rPr>
              <a:t>Metodika </a:t>
            </a:r>
            <a:r>
              <a:rPr lang="lv-LV" dirty="0">
                <a:hlinkClick r:id="rId5" tooltip="metodika_lauku-bilete.pdf"/>
              </a:rPr>
              <a:t>“Fiksētas summas maksājums ar budžeta projekta aprēķina metodi “Lauku biļete” un to piemērošana Kopējās lauksaimniecības politikas stratēģiskā plānā 2023.-2027.gadam”</a:t>
            </a:r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Freeform 34"/>
          <p:cNvSpPr/>
          <p:nvPr/>
        </p:nvSpPr>
        <p:spPr>
          <a:xfrm>
            <a:off x="0" y="0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4391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 smtClean="0"/>
              <a:t>Biedrības kontaktinformācija</a:t>
            </a:r>
            <a:r>
              <a:rPr lang="lv-LV" dirty="0" smtClean="0"/>
              <a:t>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algn="ctr"/>
            <a:r>
              <a:rPr lang="nn-NO" dirty="0"/>
              <a:t>Epasts: </a:t>
            </a:r>
            <a:r>
              <a:rPr lang="nn-NO" dirty="0">
                <a:hlinkClick r:id="rId2"/>
              </a:rPr>
              <a:t>partneriba@dobelespartneriba.lv</a:t>
            </a:r>
            <a:endParaRPr lang="nn-NO" dirty="0"/>
          </a:p>
          <a:p>
            <a:pPr algn="ctr"/>
            <a:r>
              <a:rPr lang="lv-LV" dirty="0" smtClean="0"/>
              <a:t>Adrese: </a:t>
            </a:r>
            <a:r>
              <a:rPr lang="nn-NO" dirty="0" smtClean="0"/>
              <a:t>Uzvaras </a:t>
            </a:r>
            <a:r>
              <a:rPr lang="nn-NO" dirty="0"/>
              <a:t>iela </a:t>
            </a:r>
            <a:r>
              <a:rPr lang="nn-NO" dirty="0" smtClean="0"/>
              <a:t>2,</a:t>
            </a:r>
            <a:r>
              <a:rPr lang="lv-LV" dirty="0" smtClean="0"/>
              <a:t> </a:t>
            </a:r>
            <a:r>
              <a:rPr lang="nn-NO" dirty="0" smtClean="0"/>
              <a:t>Dobele</a:t>
            </a:r>
            <a:r>
              <a:rPr lang="lv-LV" dirty="0" smtClean="0"/>
              <a:t> </a:t>
            </a:r>
            <a:r>
              <a:rPr lang="nn-NO" dirty="0" smtClean="0"/>
              <a:t>LV-3701</a:t>
            </a:r>
            <a:endParaRPr lang="nn-NO" dirty="0"/>
          </a:p>
          <a:p>
            <a:pPr marL="0" indent="0" algn="ctr">
              <a:buNone/>
            </a:pPr>
            <a:r>
              <a:rPr lang="lv-LV" dirty="0" smtClean="0"/>
              <a:t>      </a:t>
            </a:r>
            <a:r>
              <a:rPr lang="nn-NO" dirty="0" smtClean="0"/>
              <a:t>Aija </a:t>
            </a:r>
            <a:r>
              <a:rPr lang="nn-NO" dirty="0"/>
              <a:t>Šenbrūna 29812300, </a:t>
            </a:r>
            <a:r>
              <a:rPr lang="nn-NO" dirty="0" smtClean="0">
                <a:hlinkClick r:id="rId3"/>
              </a:rPr>
              <a:t>aija.senbruna@gmail.com</a:t>
            </a:r>
            <a:endParaRPr lang="lv-LV" dirty="0" smtClean="0"/>
          </a:p>
          <a:p>
            <a:pPr marL="0" indent="0" algn="ctr">
              <a:buNone/>
            </a:pPr>
            <a:r>
              <a:rPr lang="nn-NO" dirty="0" smtClean="0"/>
              <a:t>Dace Vilmane 29187113, </a:t>
            </a:r>
            <a:r>
              <a:rPr lang="nn-NO" dirty="0" smtClean="0">
                <a:hlinkClick r:id="rId4"/>
              </a:rPr>
              <a:t>dace.vilmane@inbox.lv</a:t>
            </a:r>
            <a:r>
              <a:rPr lang="nn-NO" dirty="0" smtClean="0"/>
              <a:t/>
            </a:r>
            <a:br>
              <a:rPr lang="nn-NO" dirty="0" smtClean="0"/>
            </a:br>
            <a:r>
              <a:rPr lang="lv-LV" dirty="0" smtClean="0"/>
              <a:t>  </a:t>
            </a:r>
            <a:r>
              <a:rPr lang="nn-NO" dirty="0" smtClean="0"/>
              <a:t>Ineta Vintere, 22026755, </a:t>
            </a:r>
            <a:r>
              <a:rPr lang="nn-NO" dirty="0" smtClean="0">
                <a:hlinkClick r:id="rId5"/>
              </a:rPr>
              <a:t>ineta.vintere@jelgava.lv</a:t>
            </a:r>
            <a:r>
              <a:rPr lang="nn-NO" dirty="0" smtClean="0"/>
              <a:t> </a:t>
            </a:r>
          </a:p>
          <a:p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endParaRPr lang="lv-LV" dirty="0" smtClean="0"/>
          </a:p>
          <a:p>
            <a:pPr marL="0" indent="0" algn="ctr">
              <a:buNone/>
            </a:pPr>
            <a:r>
              <a:rPr lang="lv-LV" sz="1800" dirty="0" smtClean="0"/>
              <a:t>Atbalsta </a:t>
            </a:r>
            <a:r>
              <a:rPr lang="lv-LV" sz="1800" dirty="0"/>
              <a:t>Zemkopības ministrija un Lauku atbalsta dienests</a:t>
            </a:r>
            <a:endParaRPr lang="lv-LV" sz="1800" b="1" dirty="0"/>
          </a:p>
          <a:p>
            <a:pPr algn="ctr"/>
            <a:endParaRPr lang="lv-LV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1029" y="4881629"/>
            <a:ext cx="4669941" cy="719390"/>
          </a:xfrm>
          <a:prstGeom prst="rect">
            <a:avLst/>
          </a:prstGeom>
        </p:spPr>
      </p:pic>
      <p:sp>
        <p:nvSpPr>
          <p:cNvPr id="5" name="Freeform 34"/>
          <p:cNvSpPr/>
          <p:nvPr/>
        </p:nvSpPr>
        <p:spPr>
          <a:xfrm>
            <a:off x="0" y="0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99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762"/>
            <a:ext cx="11430000" cy="6848475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3300796" y="5156462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1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651" y="365125"/>
            <a:ext cx="11498094" cy="1325563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lv-LV" b="1" dirty="0"/>
              <a:t>Biedrības «Dobeles rajona lauku partnerība»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lv-LV" sz="2000" dirty="0" smtClean="0"/>
          </a:p>
          <a:p>
            <a:r>
              <a:rPr lang="lv-LV" sz="2000" dirty="0" smtClean="0"/>
              <a:t>dibināta 2005.gadā; </a:t>
            </a:r>
          </a:p>
          <a:p>
            <a:r>
              <a:rPr lang="lv-LV" sz="2000" dirty="0"/>
              <a:t>d</a:t>
            </a:r>
            <a:r>
              <a:rPr lang="lv-LV" sz="2000" dirty="0" smtClean="0"/>
              <a:t>arbības teritorija</a:t>
            </a:r>
            <a:r>
              <a:rPr lang="lv-LV" sz="2000" dirty="0"/>
              <a:t> </a:t>
            </a:r>
            <a:r>
              <a:rPr lang="lv-LV" sz="2000" dirty="0" smtClean="0"/>
              <a:t>– </a:t>
            </a:r>
            <a:r>
              <a:rPr lang="lv-LV" sz="2000" dirty="0"/>
              <a:t>D</a:t>
            </a:r>
            <a:r>
              <a:rPr lang="lv-LV" sz="2000" dirty="0" smtClean="0"/>
              <a:t>obeles novads; </a:t>
            </a:r>
          </a:p>
          <a:p>
            <a:r>
              <a:rPr lang="lv-LV" sz="2000" dirty="0"/>
              <a:t>augstākā lēmējinstitūcija ir </a:t>
            </a:r>
            <a:r>
              <a:rPr lang="lv-LV" sz="2000" b="1" dirty="0"/>
              <a:t>Biedru </a:t>
            </a:r>
            <a:r>
              <a:rPr lang="lv-LV" sz="2000" b="1" dirty="0" smtClean="0"/>
              <a:t>sapulce; </a:t>
            </a:r>
            <a:endParaRPr lang="lv-LV" sz="2000" dirty="0" smtClean="0"/>
          </a:p>
          <a:p>
            <a:r>
              <a:rPr lang="lv-LV" sz="2000" dirty="0"/>
              <a:t>b</a:t>
            </a:r>
            <a:r>
              <a:rPr lang="lv-LV" sz="2000" dirty="0" smtClean="0"/>
              <a:t>iedrībā darbojas </a:t>
            </a:r>
            <a:r>
              <a:rPr lang="lv-LV" sz="2000" b="1" dirty="0"/>
              <a:t>87 biedri</a:t>
            </a:r>
            <a:r>
              <a:rPr lang="lv-LV" sz="2000" dirty="0"/>
              <a:t>, izveidota </a:t>
            </a:r>
            <a:r>
              <a:rPr lang="lv-LV" sz="2000" b="1" dirty="0"/>
              <a:t>Padome</a:t>
            </a:r>
            <a:r>
              <a:rPr lang="lv-LV" sz="2000" dirty="0"/>
              <a:t> </a:t>
            </a:r>
            <a:r>
              <a:rPr lang="lv-LV" sz="2000" dirty="0" smtClean="0"/>
              <a:t>9 cilvēku </a:t>
            </a:r>
            <a:r>
              <a:rPr lang="lv-LV" sz="2000" dirty="0"/>
              <a:t>sastāvā, kas nodrošina LEADER pieeju – 3 pašvaldību pārstāvji, 3 </a:t>
            </a:r>
            <a:r>
              <a:rPr lang="lv-LV" sz="2000" dirty="0" smtClean="0"/>
              <a:t>sabiedrības pārstāvji</a:t>
            </a:r>
            <a:r>
              <a:rPr lang="lv-LV" sz="2000" dirty="0"/>
              <a:t>, tai skaitā lauku sieviešu pārstāvis un jauniešu </a:t>
            </a:r>
            <a:r>
              <a:rPr lang="lv-LV" sz="2000" dirty="0" smtClean="0"/>
              <a:t>pārstāvis</a:t>
            </a:r>
            <a:r>
              <a:rPr lang="lv-LV" sz="2000" dirty="0"/>
              <a:t>, 3 </a:t>
            </a:r>
            <a:r>
              <a:rPr lang="lv-LV" sz="2000" dirty="0" smtClean="0"/>
              <a:t>uzņēmēji;</a:t>
            </a:r>
          </a:p>
          <a:p>
            <a:r>
              <a:rPr lang="lv-LV" sz="2000" dirty="0"/>
              <a:t>b</a:t>
            </a:r>
            <a:r>
              <a:rPr lang="lv-LV" sz="2000" dirty="0" smtClean="0"/>
              <a:t>iedrības darbību nodrošina </a:t>
            </a:r>
            <a:r>
              <a:rPr lang="lv-LV" sz="2000" b="1" dirty="0" smtClean="0"/>
              <a:t>Izpildinstitūcija</a:t>
            </a:r>
            <a:r>
              <a:rPr lang="lv-LV" sz="2000" dirty="0" smtClean="0"/>
              <a:t> – finanšu vadītājs, koordinators un koordinatora palīgs.  </a:t>
            </a:r>
            <a:endParaRPr lang="lv-LV" sz="2000" dirty="0"/>
          </a:p>
        </p:txBody>
      </p:sp>
      <p:sp>
        <p:nvSpPr>
          <p:cNvPr id="7" name="Rounded Rectangle 6"/>
          <p:cNvSpPr/>
          <p:nvPr/>
        </p:nvSpPr>
        <p:spPr>
          <a:xfrm>
            <a:off x="7715251" y="1958182"/>
            <a:ext cx="2790824" cy="524563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Biedru sapulce </a:t>
            </a:r>
            <a:endParaRPr lang="lv-LV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876142" y="2388287"/>
            <a:ext cx="521472" cy="43847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715251" y="2607522"/>
            <a:ext cx="2790824" cy="529430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Padome </a:t>
            </a:r>
            <a:endParaRPr lang="lv-LV" dirty="0"/>
          </a:p>
        </p:txBody>
      </p:sp>
      <p:sp>
        <p:nvSpPr>
          <p:cNvPr id="11" name="Rounded Rectangle 10"/>
          <p:cNvSpPr/>
          <p:nvPr/>
        </p:nvSpPr>
        <p:spPr>
          <a:xfrm>
            <a:off x="7715251" y="3267022"/>
            <a:ext cx="2790824" cy="582505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I</a:t>
            </a:r>
            <a:r>
              <a:rPr lang="lv-LV" dirty="0" smtClean="0"/>
              <a:t>zpildinstitūcija </a:t>
            </a:r>
            <a:endParaRPr lang="lv-LV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524625" y="4219575"/>
            <a:ext cx="1262613" cy="920407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lv-LV" sz="1400" dirty="0" smtClean="0"/>
              <a:t>Partnerības vietējā iniciatīvas grupas (VIG</a:t>
            </a:r>
            <a:r>
              <a:rPr lang="lv-LV" sz="1200" dirty="0" smtClean="0"/>
              <a:t>)  </a:t>
            </a:r>
            <a:endParaRPr lang="lv-LV" sz="1200" dirty="0"/>
          </a:p>
        </p:txBody>
      </p:sp>
      <p:sp>
        <p:nvSpPr>
          <p:cNvPr id="14" name="Content Placeholder 11"/>
          <p:cNvSpPr txBox="1">
            <a:spLocks/>
          </p:cNvSpPr>
          <p:nvPr/>
        </p:nvSpPr>
        <p:spPr>
          <a:xfrm>
            <a:off x="9136878" y="4219575"/>
            <a:ext cx="1150121" cy="923581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400" dirty="0" smtClean="0"/>
              <a:t>Sociālie un ekonomiskie partneri</a:t>
            </a:r>
            <a:endParaRPr lang="lv-LV" sz="1400" dirty="0"/>
          </a:p>
        </p:txBody>
      </p:sp>
      <p:sp>
        <p:nvSpPr>
          <p:cNvPr id="15" name="Content Placeholder 11"/>
          <p:cNvSpPr txBox="1">
            <a:spLocks/>
          </p:cNvSpPr>
          <p:nvPr/>
        </p:nvSpPr>
        <p:spPr>
          <a:xfrm>
            <a:off x="10374577" y="4219575"/>
            <a:ext cx="1262062" cy="923132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400" dirty="0" smtClean="0"/>
              <a:t>Partnerības teritorijas iedzīvotāji</a:t>
            </a:r>
            <a:endParaRPr lang="lv-LV" sz="1400" dirty="0"/>
          </a:p>
        </p:txBody>
      </p:sp>
      <p:sp>
        <p:nvSpPr>
          <p:cNvPr id="16" name="Content Placeholder 11"/>
          <p:cNvSpPr txBox="1">
            <a:spLocks/>
          </p:cNvSpPr>
          <p:nvPr/>
        </p:nvSpPr>
        <p:spPr>
          <a:xfrm>
            <a:off x="7864641" y="4219575"/>
            <a:ext cx="1202554" cy="920407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400" dirty="0" smtClean="0"/>
              <a:t>Valsts institūcijas </a:t>
            </a:r>
            <a:endParaRPr lang="lv-LV" sz="1400" dirty="0"/>
          </a:p>
        </p:txBody>
      </p:sp>
      <p:sp>
        <p:nvSpPr>
          <p:cNvPr id="18" name="Down Arrow 17"/>
          <p:cNvSpPr/>
          <p:nvPr/>
        </p:nvSpPr>
        <p:spPr>
          <a:xfrm>
            <a:off x="8869020" y="2375905"/>
            <a:ext cx="451876" cy="37555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2057" y="3805517"/>
            <a:ext cx="487722" cy="39017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020" y="3061773"/>
            <a:ext cx="487722" cy="39017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8077" y="3805517"/>
            <a:ext cx="487722" cy="39017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4314" y="3839462"/>
            <a:ext cx="487722" cy="390178"/>
          </a:xfrm>
          <a:prstGeom prst="rect">
            <a:avLst/>
          </a:prstGeom>
          <a:scene3d>
            <a:camera prst="orthographicFront">
              <a:rot lat="0" lon="0" rev="2100000"/>
            </a:camera>
            <a:lightRig rig="threePt" dir="t"/>
          </a:scene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7825" y="3883500"/>
            <a:ext cx="420093" cy="336075"/>
          </a:xfrm>
          <a:prstGeom prst="rect">
            <a:avLst/>
          </a:prstGeom>
          <a:scene3d>
            <a:camera prst="orthographicFront">
              <a:rot lat="0" lon="0" rev="19199999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86152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14009"/>
            <a:ext cx="11601450" cy="1524304"/>
          </a:xfrm>
          <a:gradFill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ctr"/>
            <a:r>
              <a:rPr lang="lv-LV" b="1" dirty="0"/>
              <a:t>Biedrības </a:t>
            </a:r>
            <a:r>
              <a:rPr lang="lv-LV" b="1" dirty="0" smtClean="0"/>
              <a:t>«Dobeles </a:t>
            </a:r>
            <a:r>
              <a:rPr lang="lv-LV" b="1" dirty="0"/>
              <a:t>rajona lauku partnerība</a:t>
            </a:r>
            <a:r>
              <a:rPr lang="lv-LV" b="1" dirty="0" smtClean="0"/>
              <a:t>» Padome  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lv-LV" b="1" dirty="0"/>
              <a:t>3</a:t>
            </a:r>
            <a:r>
              <a:rPr lang="lv-LV" dirty="0"/>
              <a:t> </a:t>
            </a:r>
            <a:r>
              <a:rPr lang="lv-LV" b="1" dirty="0"/>
              <a:t>pašvaldību pārstāvji:</a:t>
            </a:r>
          </a:p>
          <a:p>
            <a:r>
              <a:rPr lang="lv-LV" dirty="0"/>
              <a:t>Edgars Laimiņš – Dobeles novada domes priekšsēdētāja vietnieks, Dobeles partnerības padomes priekšsēdētājs</a:t>
            </a:r>
          </a:p>
          <a:p>
            <a:r>
              <a:rPr lang="lv-LV" dirty="0"/>
              <a:t>Indra </a:t>
            </a:r>
            <a:r>
              <a:rPr lang="lv-LV" dirty="0" err="1"/>
              <a:t>Špela</a:t>
            </a:r>
            <a:r>
              <a:rPr lang="lv-LV" dirty="0"/>
              <a:t> – Dobeles novada domes </a:t>
            </a:r>
            <a:r>
              <a:rPr lang="lv-LV" dirty="0" err="1" smtClean="0"/>
              <a:t>detuptāte</a:t>
            </a:r>
            <a:endParaRPr lang="lv-LV" dirty="0"/>
          </a:p>
          <a:p>
            <a:r>
              <a:rPr lang="lv-LV" dirty="0"/>
              <a:t>Linda Mierlauka Dobeles novada pašvaldības Būvvaldes vadītāja vietniece</a:t>
            </a:r>
          </a:p>
          <a:p>
            <a:pPr marL="0" indent="0">
              <a:buNone/>
            </a:pPr>
            <a:r>
              <a:rPr lang="lv-LV" b="1" dirty="0"/>
              <a:t>3 uzņēmēji:</a:t>
            </a:r>
          </a:p>
          <a:p>
            <a:r>
              <a:rPr lang="lv-LV" dirty="0"/>
              <a:t>Zaiga </a:t>
            </a:r>
            <a:r>
              <a:rPr lang="lv-LV" dirty="0" err="1"/>
              <a:t>Vismane</a:t>
            </a:r>
            <a:r>
              <a:rPr lang="lv-LV" dirty="0"/>
              <a:t> – IK “Zaigas nami”</a:t>
            </a:r>
          </a:p>
          <a:p>
            <a:r>
              <a:rPr lang="lv-LV" dirty="0"/>
              <a:t>Arvīds </a:t>
            </a:r>
            <a:r>
              <a:rPr lang="lv-LV" dirty="0" err="1"/>
              <a:t>Borherts-Smiļģis</a:t>
            </a:r>
            <a:r>
              <a:rPr lang="lv-LV" dirty="0"/>
              <a:t> – SIA “BS </a:t>
            </a:r>
            <a:r>
              <a:rPr lang="lv-LV" dirty="0" err="1"/>
              <a:t>Bicycles</a:t>
            </a:r>
            <a:r>
              <a:rPr lang="lv-LV" dirty="0"/>
              <a:t>”</a:t>
            </a:r>
          </a:p>
          <a:p>
            <a:r>
              <a:rPr lang="lv-LV" dirty="0"/>
              <a:t>Sarmīte Vilsone – ZS “Vilsoni”</a:t>
            </a:r>
          </a:p>
          <a:p>
            <a:pPr marL="0" indent="0">
              <a:buNone/>
            </a:pPr>
            <a:r>
              <a:rPr lang="lv-LV" b="1" dirty="0"/>
              <a:t>3 sabiedrības pārstāvji:</a:t>
            </a:r>
          </a:p>
          <a:p>
            <a:r>
              <a:rPr lang="lv-LV" dirty="0"/>
              <a:t>Edīte </a:t>
            </a:r>
            <a:r>
              <a:rPr lang="lv-LV" dirty="0" err="1"/>
              <a:t>Bēvalde</a:t>
            </a:r>
            <a:r>
              <a:rPr lang="lv-LV" dirty="0"/>
              <a:t> – Biedrība “Liepas” (lauku sieviešu </a:t>
            </a:r>
            <a:r>
              <a:rPr lang="lv-LV" dirty="0" smtClean="0"/>
              <a:t>pārstāve)</a:t>
            </a:r>
            <a:endParaRPr lang="lv-LV" dirty="0"/>
          </a:p>
          <a:p>
            <a:r>
              <a:rPr lang="lv-LV" dirty="0"/>
              <a:t>Roberts Sīlis – Biedrība “Saspraude” (jauniešu pārstāvis)</a:t>
            </a:r>
          </a:p>
          <a:p>
            <a:r>
              <a:rPr lang="lv-LV" dirty="0"/>
              <a:t>Sandris Laizāns – Biedrība “Tērvetes mājražotāji un amatnieki”</a:t>
            </a:r>
          </a:p>
          <a:p>
            <a:endParaRPr lang="lv-LV" b="1" dirty="0"/>
          </a:p>
        </p:txBody>
      </p:sp>
      <p:sp>
        <p:nvSpPr>
          <p:cNvPr id="5" name="Freeform 34"/>
          <p:cNvSpPr/>
          <p:nvPr/>
        </p:nvSpPr>
        <p:spPr>
          <a:xfrm>
            <a:off x="10112884" y="4673382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286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91250" y="882650"/>
            <a:ext cx="6857999" cy="5146173"/>
          </a:xfrm>
          <a:prstGeom prst="rect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263611" y="238125"/>
            <a:ext cx="6448684" cy="644525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lv-LV" sz="4800" b="1" dirty="0" smtClean="0">
                <a:latin typeface="+mj-lt"/>
              </a:rPr>
              <a:t>Stratēģiskie mērķi, rīcības</a:t>
            </a:r>
          </a:p>
          <a:p>
            <a:endParaRPr lang="lv-LV" dirty="0"/>
          </a:p>
          <a:p>
            <a:endParaRPr lang="lv-LV" dirty="0" smtClean="0"/>
          </a:p>
          <a:p>
            <a:pPr marL="0" indent="0">
              <a:buNone/>
            </a:pPr>
            <a:endParaRPr lang="lv-LV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743265"/>
              </p:ext>
            </p:extLst>
          </p:nvPr>
        </p:nvGraphicFramePr>
        <p:xfrm>
          <a:off x="263611" y="900327"/>
          <a:ext cx="6448684" cy="5921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549"/>
                <a:gridCol w="3830357"/>
                <a:gridCol w="1808778"/>
              </a:tblGrid>
              <a:tr h="1180837">
                <a:tc>
                  <a:txBody>
                    <a:bodyPr/>
                    <a:lstStyle/>
                    <a:p>
                      <a:r>
                        <a:rPr lang="lv-LV" dirty="0" err="1" smtClean="0">
                          <a:solidFill>
                            <a:schemeClr val="bg1"/>
                          </a:solidFill>
                        </a:rPr>
                        <a:t>Nr.p.k</a:t>
                      </a:r>
                      <a:r>
                        <a:rPr lang="lv-LV" dirty="0" smtClean="0">
                          <a:solidFill>
                            <a:schemeClr val="bg1"/>
                          </a:solidFill>
                        </a:rPr>
                        <a:t>. </a:t>
                      </a:r>
                      <a:endParaRPr lang="lv-LV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err="1" smtClean="0">
                          <a:solidFill>
                            <a:schemeClr val="bg1"/>
                          </a:solidFill>
                        </a:rPr>
                        <a:t>Mēŗķis</a:t>
                      </a:r>
                      <a:endParaRPr lang="lv-LV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smtClean="0">
                          <a:solidFill>
                            <a:schemeClr val="bg1"/>
                          </a:solidFill>
                        </a:rPr>
                        <a:t>EKFLA</a:t>
                      </a:r>
                    </a:p>
                    <a:p>
                      <a:r>
                        <a:rPr lang="lv-LV" dirty="0" smtClean="0">
                          <a:solidFill>
                            <a:schemeClr val="bg1"/>
                          </a:solidFill>
                        </a:rPr>
                        <a:t>Atbalsts</a:t>
                      </a:r>
                      <a:r>
                        <a:rPr lang="lv-LV" baseline="0" dirty="0" smtClean="0">
                          <a:solidFill>
                            <a:schemeClr val="bg1"/>
                          </a:solidFill>
                        </a:rPr>
                        <a:t> apmērs % pret kopējo atbalstu </a:t>
                      </a:r>
                      <a:endParaRPr lang="lv-LV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</a:tr>
              <a:tr h="2028617">
                <a:tc>
                  <a:txBody>
                    <a:bodyPr/>
                    <a:lstStyle/>
                    <a:p>
                      <a:r>
                        <a:rPr lang="lv-LV" dirty="0" smtClean="0"/>
                        <a:t>M1</a:t>
                      </a:r>
                      <a:endParaRPr lang="lv-LV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M1. Vietējās ekonomikas stiprināšana un</a:t>
                      </a:r>
                    </a:p>
                    <a:p>
                      <a:r>
                        <a:rPr lang="lv-LV" sz="1600" b="1" dirty="0" smtClean="0"/>
                        <a:t>Attīstība:</a:t>
                      </a:r>
                    </a:p>
                    <a:p>
                      <a:r>
                        <a:rPr lang="lv-LV" sz="1600" dirty="0" smtClean="0"/>
                        <a:t>1.Rīcība. Atbalsts uzņēmējdarbības uzsākšanai,</a:t>
                      </a:r>
                      <a:r>
                        <a:rPr lang="lv-LV" sz="1600" baseline="0" dirty="0" smtClean="0"/>
                        <a:t> </a:t>
                      </a:r>
                      <a:r>
                        <a:rPr lang="lv-LV" sz="1600" dirty="0" smtClean="0"/>
                        <a:t>attīstībai, konkurētspēju celšanai. 1.1. Lauku biļete.</a:t>
                      </a:r>
                    </a:p>
                    <a:p>
                      <a:r>
                        <a:rPr lang="lv-LV" sz="1600" dirty="0" smtClean="0"/>
                        <a:t>2.Rīcība. Atbalsts konkurētspējīgu tūrisma</a:t>
                      </a:r>
                    </a:p>
                    <a:p>
                      <a:r>
                        <a:rPr lang="lv-LV" sz="1600" dirty="0" smtClean="0"/>
                        <a:t>produktu attīstībai un veidošanai.</a:t>
                      </a:r>
                      <a:endParaRPr lang="lv-LV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52</a:t>
                      </a:r>
                      <a:endParaRPr lang="lv-LV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704110">
                <a:tc>
                  <a:txBody>
                    <a:bodyPr/>
                    <a:lstStyle/>
                    <a:p>
                      <a:r>
                        <a:rPr lang="lv-LV" dirty="0" smtClean="0"/>
                        <a:t>M2</a:t>
                      </a:r>
                      <a:endParaRPr lang="lv-LV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M2. Kvalitatīvas dzīves vides un aktivitāšu</a:t>
                      </a:r>
                    </a:p>
                    <a:p>
                      <a:r>
                        <a:rPr lang="lv-LV" sz="1600" b="1" dirty="0" smtClean="0"/>
                        <a:t>Nodrošināšana:</a:t>
                      </a:r>
                    </a:p>
                    <a:p>
                      <a:r>
                        <a:rPr lang="lv-LV" sz="1600" dirty="0" smtClean="0"/>
                        <a:t>3.Rīcība. Publiskās </a:t>
                      </a:r>
                      <a:r>
                        <a:rPr lang="lv-LV" sz="1600" dirty="0" err="1" smtClean="0"/>
                        <a:t>ārtelpas</a:t>
                      </a:r>
                      <a:r>
                        <a:rPr lang="lv-LV" sz="1600" dirty="0" smtClean="0"/>
                        <a:t>, infrastruktūras</a:t>
                      </a:r>
                    </a:p>
                    <a:p>
                      <a:r>
                        <a:rPr lang="lv-LV" sz="1600" dirty="0" smtClean="0"/>
                        <a:t>attīstība un pieejamības uzlabošana, dabas,</a:t>
                      </a:r>
                    </a:p>
                    <a:p>
                      <a:r>
                        <a:rPr lang="lv-LV" sz="1600" dirty="0" smtClean="0"/>
                        <a:t>kultūrvēsturisko objektu attīstība;</a:t>
                      </a:r>
                    </a:p>
                    <a:p>
                      <a:r>
                        <a:rPr lang="lv-LV" sz="1600" dirty="0" smtClean="0"/>
                        <a:t>4.Rīcība. Atbalsts sabiedrisko aktivitāšu</a:t>
                      </a:r>
                    </a:p>
                    <a:p>
                      <a:r>
                        <a:rPr lang="lv-LV" sz="1600" dirty="0" smtClean="0"/>
                        <a:t>dažādošanai teritorijas iedzīvotājiem, kopienu</a:t>
                      </a:r>
                      <a:r>
                        <a:rPr lang="lv-LV" sz="1600" baseline="0" dirty="0" smtClean="0"/>
                        <a:t> </a:t>
                      </a:r>
                      <a:r>
                        <a:rPr lang="lv-LV" sz="1600" dirty="0" smtClean="0"/>
                        <a:t>iniciatīvas. 4.1. Jauniešu iniciatīvas projekti.</a:t>
                      </a:r>
                      <a:endParaRPr lang="lv-LV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48</a:t>
                      </a:r>
                      <a:endParaRPr lang="lv-LV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Freeform 34"/>
          <p:cNvSpPr/>
          <p:nvPr/>
        </p:nvSpPr>
        <p:spPr>
          <a:xfrm>
            <a:off x="5164645" y="5053699"/>
            <a:ext cx="2472309" cy="2743200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191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740" y="365125"/>
            <a:ext cx="11556460" cy="1325563"/>
          </a:xfrm>
          <a:gradFill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lv-LV" b="1" dirty="0" smtClean="0"/>
              <a:t>Finansējuma </a:t>
            </a:r>
            <a:r>
              <a:rPr lang="lv-LV" b="1" dirty="0"/>
              <a:t>sadales </a:t>
            </a:r>
            <a:r>
              <a:rPr lang="lv-LV" b="1" dirty="0" smtClean="0"/>
              <a:t>plāns 2023-2027</a:t>
            </a:r>
            <a:endParaRPr lang="lv-LV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053693"/>
              </p:ext>
            </p:extLst>
          </p:nvPr>
        </p:nvGraphicFramePr>
        <p:xfrm>
          <a:off x="1052332" y="1876425"/>
          <a:ext cx="10087335" cy="3766184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832606"/>
                <a:gridCol w="3178926"/>
                <a:gridCol w="3050903"/>
                <a:gridCol w="3024900"/>
              </a:tblGrid>
              <a:tr h="1017603">
                <a:tc>
                  <a:txBody>
                    <a:bodyPr/>
                    <a:lstStyle/>
                    <a:p>
                      <a:pPr algn="ctr"/>
                      <a:endParaRPr lang="lv-LV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lv-LV" b="1" dirty="0" err="1" smtClean="0">
                          <a:solidFill>
                            <a:schemeClr val="bg1"/>
                          </a:solidFill>
                        </a:rPr>
                        <a:t>Nr.p.k</a:t>
                      </a:r>
                      <a:r>
                        <a:rPr lang="lv-LV" b="1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lv-LV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lv-LV" b="1" dirty="0" smtClean="0">
                          <a:solidFill>
                            <a:schemeClr val="bg1"/>
                          </a:solidFill>
                        </a:rPr>
                        <a:t>Mērķis</a:t>
                      </a:r>
                      <a:endParaRPr lang="lv-LV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>
                          <a:solidFill>
                            <a:schemeClr val="bg1"/>
                          </a:solidFill>
                        </a:rPr>
                        <a:t>Atbalsta apmērs (% pret kopējo atbalstu Stratēģiskā plāna intervencē)</a:t>
                      </a:r>
                      <a:endParaRPr lang="lv-LV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lv-LV" b="1" dirty="0" smtClean="0">
                          <a:solidFill>
                            <a:schemeClr val="bg1"/>
                          </a:solidFill>
                        </a:rPr>
                        <a:t>Atbalsta apmērs (</a:t>
                      </a:r>
                      <a:r>
                        <a:rPr lang="lv-LV" b="1" dirty="0" err="1" smtClean="0">
                          <a:solidFill>
                            <a:schemeClr val="bg1"/>
                          </a:solidFill>
                        </a:rPr>
                        <a:t>euro</a:t>
                      </a:r>
                      <a:r>
                        <a:rPr lang="lv-LV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lv-LV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</a:tr>
              <a:tr h="815135"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1</a:t>
                      </a:r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M1. Vietējās ekonomikas stiprināšana un attīstība</a:t>
                      </a:r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52%</a:t>
                      </a:r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1" dirty="0" smtClean="0"/>
                        <a:t>605 797,52</a:t>
                      </a:r>
                    </a:p>
                    <a:p>
                      <a:pPr algn="ctr"/>
                      <a:endParaRPr lang="lv-LV" b="1" dirty="0"/>
                    </a:p>
                  </a:txBody>
                  <a:tcPr/>
                </a:tc>
              </a:tr>
              <a:tr h="712322"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2</a:t>
                      </a:r>
                    </a:p>
                    <a:p>
                      <a:pPr algn="ctr"/>
                      <a:endParaRPr lang="lv-LV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M2. Kvalitatīvas dzīves vides un aktivitāšu nodrošināšana.</a:t>
                      </a:r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48%</a:t>
                      </a:r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559 197,72 </a:t>
                      </a:r>
                      <a:endParaRPr lang="lv-LV" b="1" dirty="0"/>
                    </a:p>
                  </a:txBody>
                  <a:tcPr/>
                </a:tc>
              </a:tr>
              <a:tr h="1221124"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/>
                        <a:t>Kopā</a:t>
                      </a:r>
                      <a:endParaRPr lang="lv-LV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/>
                        <a:t>100%</a:t>
                      </a:r>
                      <a:endParaRPr lang="lv-LV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/>
                        <a:t> 1 164 995,24*</a:t>
                      </a:r>
                    </a:p>
                    <a:p>
                      <a:pPr algn="ctr"/>
                      <a:r>
                        <a:rPr lang="lv-LV" b="1" dirty="0" smtClean="0"/>
                        <a:t>* </a:t>
                      </a:r>
                      <a:r>
                        <a:rPr lang="lv-LV" sz="1400" b="1" dirty="0" smtClean="0"/>
                        <a:t>t.sk 61 511,75 </a:t>
                      </a:r>
                      <a:r>
                        <a:rPr lang="lv-LV" sz="1400" b="1" dirty="0" err="1" smtClean="0"/>
                        <a:t>euro</a:t>
                      </a:r>
                      <a:r>
                        <a:rPr lang="lv-LV" sz="1400" b="1" dirty="0" smtClean="0"/>
                        <a:t> (11%) </a:t>
                      </a:r>
                      <a:r>
                        <a:rPr lang="lv-LV" sz="1400" b="1" dirty="0" err="1" smtClean="0"/>
                        <a:t>starpteritoriālo</a:t>
                      </a:r>
                      <a:r>
                        <a:rPr lang="lv-LV" sz="1400" b="1" dirty="0" smtClean="0"/>
                        <a:t> un starpvalstu sadarbības  projektu īstenošanai</a:t>
                      </a:r>
                      <a:endParaRPr lang="lv-LV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Freeform 34"/>
          <p:cNvSpPr/>
          <p:nvPr/>
        </p:nvSpPr>
        <p:spPr>
          <a:xfrm>
            <a:off x="0" y="0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34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137" y="193955"/>
            <a:ext cx="11439726" cy="1325563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/>
              <a:t>1. kārtas </a:t>
            </a:r>
            <a:r>
              <a:rPr lang="lv-LV" b="1" dirty="0" smtClean="0"/>
              <a:t>finansējums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9518"/>
            <a:ext cx="10515600" cy="4657445"/>
          </a:xfrm>
        </p:spPr>
        <p:txBody>
          <a:bodyPr/>
          <a:lstStyle/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 smtClean="0"/>
              <a:t>M1</a:t>
            </a:r>
            <a:r>
              <a:rPr lang="lv-LV" dirty="0"/>
              <a:t>./ 1.Rīcība. Atbalsts uzņēmējdarbības </a:t>
            </a:r>
            <a:r>
              <a:rPr lang="lv-LV" dirty="0" smtClean="0"/>
              <a:t>uzsākšanai, </a:t>
            </a:r>
            <a:r>
              <a:rPr lang="lv-LV" dirty="0"/>
              <a:t>attīstībai, konkurētspējas </a:t>
            </a:r>
            <a:r>
              <a:rPr lang="lv-LV" dirty="0" smtClean="0"/>
              <a:t>celšanai - </a:t>
            </a:r>
            <a:r>
              <a:rPr lang="lv-LV" dirty="0"/>
              <a:t>200 </a:t>
            </a:r>
            <a:r>
              <a:rPr lang="lv-LV" dirty="0" smtClean="0"/>
              <a:t>000,00 </a:t>
            </a:r>
            <a:r>
              <a:rPr lang="lv-LV" dirty="0" err="1" smtClean="0"/>
              <a:t>euro</a:t>
            </a:r>
            <a:r>
              <a:rPr lang="lv-LV" dirty="0" smtClean="0"/>
              <a:t>. </a:t>
            </a:r>
            <a:endParaRPr lang="lv-LV" dirty="0"/>
          </a:p>
          <a:p>
            <a:pPr marL="0" indent="0">
              <a:buNone/>
            </a:pPr>
            <a:r>
              <a:rPr lang="lv-LV" dirty="0"/>
              <a:t>M1./ 2.Rīcība. Atbalsts  konkurētspējīgu tūrisma produktu attīstībai un </a:t>
            </a:r>
            <a:r>
              <a:rPr lang="lv-LV" dirty="0" smtClean="0"/>
              <a:t>veidošanai - </a:t>
            </a:r>
            <a:r>
              <a:rPr lang="lv-LV" dirty="0"/>
              <a:t>100 </a:t>
            </a:r>
            <a:r>
              <a:rPr lang="lv-LV" dirty="0" smtClean="0"/>
              <a:t>000,00 </a:t>
            </a:r>
            <a:r>
              <a:rPr lang="lv-LV" dirty="0" err="1" smtClean="0"/>
              <a:t>euro</a:t>
            </a:r>
            <a:r>
              <a:rPr lang="lv-LV" dirty="0" smtClean="0"/>
              <a:t>. </a:t>
            </a:r>
          </a:p>
          <a:p>
            <a:pPr marL="0" indent="0">
              <a:buNone/>
            </a:pPr>
            <a:endParaRPr lang="lv-LV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167123"/>
            <a:ext cx="3524250" cy="23512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Freeform 34"/>
          <p:cNvSpPr/>
          <p:nvPr/>
        </p:nvSpPr>
        <p:spPr>
          <a:xfrm>
            <a:off x="-291830" y="0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32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374" y="201707"/>
            <a:ext cx="11614826" cy="1488982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pPr algn="ctr"/>
            <a:r>
              <a:rPr lang="lv-LV" sz="3600" b="1" dirty="0"/>
              <a:t>M1. Vietējās ekonomikas stiprināšana un </a:t>
            </a:r>
            <a:r>
              <a:rPr lang="lv-LV" sz="3600" b="1" dirty="0" smtClean="0"/>
              <a:t>attīstība </a:t>
            </a:r>
            <a:r>
              <a:rPr lang="lv-LV" sz="3600" b="1" dirty="0"/>
              <a:t>– </a:t>
            </a:r>
            <a:r>
              <a:rPr lang="lv-LV" sz="3600" b="1" dirty="0" err="1"/>
              <a:t>m</a:t>
            </a:r>
            <a:r>
              <a:rPr lang="lv-LV" sz="3600" b="1" dirty="0" err="1" smtClean="0"/>
              <a:t>ax</a:t>
            </a:r>
            <a:r>
              <a:rPr lang="lv-LV" sz="3600" b="1" dirty="0" smtClean="0"/>
              <a:t> attiecināmo izmaksu summa 1 projektam un intensitāte %</a:t>
            </a:r>
            <a:endParaRPr lang="lv-LV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4437" y="1825624"/>
            <a:ext cx="4066613" cy="46513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b="1" dirty="0"/>
              <a:t>M1./ 1.Rīcība. </a:t>
            </a:r>
            <a:r>
              <a:rPr lang="lv-LV" b="1" dirty="0" smtClean="0"/>
              <a:t>Atbalsts uzņēmējdarbības uzsākšanai, attīstībai, konkurētspējas celšanai</a:t>
            </a:r>
          </a:p>
          <a:p>
            <a:pPr marL="0" indent="0">
              <a:buNone/>
            </a:pPr>
            <a:r>
              <a:rPr lang="lv-LV" sz="2400" b="1" dirty="0" smtClean="0"/>
              <a:t>Maksimālā attiecināmo </a:t>
            </a:r>
            <a:r>
              <a:rPr lang="lv-LV" sz="2400" b="1" dirty="0"/>
              <a:t>izmaksu summa (</a:t>
            </a:r>
            <a:r>
              <a:rPr lang="lv-LV" sz="2400" b="1" dirty="0" err="1"/>
              <a:t>euro</a:t>
            </a:r>
            <a:r>
              <a:rPr lang="lv-LV" sz="2400" b="1" dirty="0"/>
              <a:t>) vienam projektam</a:t>
            </a:r>
            <a:r>
              <a:rPr lang="lv-LV" sz="2400" b="1" dirty="0" smtClean="0"/>
              <a:t>:</a:t>
            </a:r>
            <a:endParaRPr lang="lv-LV" sz="2400" b="1" dirty="0"/>
          </a:p>
          <a:p>
            <a:r>
              <a:rPr lang="lv-LV" sz="2400" dirty="0" smtClean="0"/>
              <a:t>Līdz </a:t>
            </a:r>
            <a:r>
              <a:rPr lang="lv-LV" sz="2400" dirty="0"/>
              <a:t>100 </a:t>
            </a:r>
            <a:r>
              <a:rPr lang="lv-LV" sz="2400" dirty="0" smtClean="0"/>
              <a:t>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būvniecībai;</a:t>
            </a:r>
            <a:endParaRPr lang="lv-LV" sz="2400" dirty="0"/>
          </a:p>
          <a:p>
            <a:r>
              <a:rPr lang="lv-LV" sz="2400" dirty="0" smtClean="0"/>
              <a:t>Līdz </a:t>
            </a:r>
            <a:r>
              <a:rPr lang="lv-LV" sz="2400" dirty="0"/>
              <a:t>50 000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iekārtām;</a:t>
            </a:r>
            <a:endParaRPr lang="lv-LV" sz="2400" dirty="0"/>
          </a:p>
          <a:p>
            <a:r>
              <a:rPr lang="lv-LV" sz="2400" dirty="0"/>
              <a:t>Līdz 15 </a:t>
            </a:r>
            <a:r>
              <a:rPr lang="lv-LV" sz="2400" dirty="0" smtClean="0"/>
              <a:t>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</a:t>
            </a:r>
            <a:r>
              <a:rPr lang="lv-LV" sz="2400" dirty="0"/>
              <a:t>“</a:t>
            </a:r>
            <a:r>
              <a:rPr lang="lv-LV" sz="2400" dirty="0" smtClean="0"/>
              <a:t>Lauku biļete</a:t>
            </a:r>
            <a:r>
              <a:rPr lang="lv-LV" sz="2400" dirty="0"/>
              <a:t>” </a:t>
            </a:r>
            <a:r>
              <a:rPr lang="lv-LV" sz="2400" dirty="0" smtClean="0"/>
              <a:t>projektiem;</a:t>
            </a:r>
            <a:endParaRPr lang="lv-LV" sz="2400" dirty="0"/>
          </a:p>
          <a:p>
            <a:r>
              <a:rPr lang="lv-LV" sz="2400" dirty="0"/>
              <a:t>Līdz 8 000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mācībām darbinieku produktivitātes kāpināšanai;</a:t>
            </a:r>
          </a:p>
          <a:p>
            <a:r>
              <a:rPr lang="lv-LV" sz="2400" dirty="0" smtClean="0"/>
              <a:t>50 000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</a:t>
            </a:r>
            <a:r>
              <a:rPr lang="lv-LV" sz="2400" dirty="0" err="1" smtClean="0"/>
              <a:t>starpteritoriālās</a:t>
            </a:r>
            <a:r>
              <a:rPr lang="lv-LV" sz="2400" dirty="0" smtClean="0"/>
              <a:t> vai starpvalstu sadarbības projekti.</a:t>
            </a:r>
          </a:p>
          <a:p>
            <a:pPr marL="0" indent="0">
              <a:buNone/>
            </a:pPr>
            <a:endParaRPr lang="lv-LV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7386" y="1524000"/>
            <a:ext cx="6524064" cy="508242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sz="2600" b="1" dirty="0"/>
              <a:t>Maksimālā </a:t>
            </a:r>
            <a:r>
              <a:rPr lang="lv-LV" sz="2600" b="1" dirty="0" smtClean="0"/>
              <a:t>atbalsta intensitāte (%):</a:t>
            </a:r>
            <a:endParaRPr lang="lv-LV" sz="2600" b="1" dirty="0"/>
          </a:p>
          <a:p>
            <a:pPr marL="0" indent="0">
              <a:buNone/>
            </a:pPr>
            <a:r>
              <a:rPr lang="lv-LV" sz="2200" b="1" dirty="0" smtClean="0">
                <a:solidFill>
                  <a:srgbClr val="FF0000"/>
                </a:solidFill>
              </a:rPr>
              <a:t>1) 40</a:t>
            </a:r>
            <a:r>
              <a:rPr lang="lv-LV" sz="2200" b="1" dirty="0">
                <a:solidFill>
                  <a:srgbClr val="FF0000"/>
                </a:solidFill>
              </a:rPr>
              <a:t>% – pamata </a:t>
            </a:r>
            <a:r>
              <a:rPr lang="lv-LV" sz="2200" b="1" dirty="0" smtClean="0">
                <a:solidFill>
                  <a:srgbClr val="FF0000"/>
                </a:solidFill>
              </a:rPr>
              <a:t>atbalsta intensitāte</a:t>
            </a:r>
            <a:r>
              <a:rPr lang="lv-LV" sz="2200" b="1" dirty="0">
                <a:solidFill>
                  <a:srgbClr val="FF0000"/>
                </a:solidFill>
              </a:rPr>
              <a:t>;</a:t>
            </a:r>
          </a:p>
          <a:p>
            <a:pPr marL="0" indent="0">
              <a:buNone/>
            </a:pPr>
            <a:r>
              <a:rPr lang="lv-LV" sz="2200" b="1" dirty="0" smtClean="0">
                <a:solidFill>
                  <a:srgbClr val="FF0000"/>
                </a:solidFill>
              </a:rPr>
              <a:t>2) 65</a:t>
            </a:r>
            <a:r>
              <a:rPr lang="lv-LV" sz="2200" b="1" dirty="0">
                <a:solidFill>
                  <a:srgbClr val="FF0000"/>
                </a:solidFill>
              </a:rPr>
              <a:t>% maksimāla </a:t>
            </a:r>
            <a:r>
              <a:rPr lang="lv-LV" sz="2200" b="1" dirty="0" smtClean="0">
                <a:solidFill>
                  <a:srgbClr val="FF0000"/>
                </a:solidFill>
              </a:rPr>
              <a:t>atbalsta intensitāte</a:t>
            </a:r>
            <a:r>
              <a:rPr lang="lv-LV" sz="2200" b="1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lv-LV" sz="2200" dirty="0" smtClean="0"/>
              <a:t>         +</a:t>
            </a:r>
            <a:r>
              <a:rPr lang="lv-LV" sz="2200" dirty="0"/>
              <a:t>5% inovācijas </a:t>
            </a:r>
            <a:r>
              <a:rPr lang="lv-LV" sz="2200" dirty="0" smtClean="0"/>
              <a:t>ieviešana,</a:t>
            </a:r>
            <a:endParaRPr lang="lv-LV" sz="2200" dirty="0"/>
          </a:p>
          <a:p>
            <a:pPr marL="0" indent="0">
              <a:buNone/>
            </a:pPr>
            <a:r>
              <a:rPr lang="lv-LV" sz="2200" dirty="0" smtClean="0"/>
              <a:t>         +</a:t>
            </a:r>
            <a:r>
              <a:rPr lang="lv-LV" sz="2200" dirty="0"/>
              <a:t>15% attīstīta </a:t>
            </a:r>
            <a:r>
              <a:rPr lang="lv-LV" sz="2200" dirty="0" smtClean="0"/>
              <a:t>ražošana,</a:t>
            </a:r>
            <a:endParaRPr lang="lv-LV" sz="2200" dirty="0"/>
          </a:p>
          <a:p>
            <a:pPr marL="0" indent="0">
              <a:buNone/>
            </a:pPr>
            <a:r>
              <a:rPr lang="lv-LV" sz="2200" dirty="0" smtClean="0"/>
              <a:t>         +</a:t>
            </a:r>
            <a:r>
              <a:rPr lang="lv-LV" sz="2200" dirty="0"/>
              <a:t>15 % </a:t>
            </a:r>
            <a:r>
              <a:rPr lang="lv-LV" sz="2200" dirty="0" smtClean="0"/>
              <a:t>energoefektivitāti veicinoši projekti,</a:t>
            </a:r>
            <a:endParaRPr lang="lv-LV" sz="2200" dirty="0"/>
          </a:p>
          <a:p>
            <a:pPr marL="0" indent="0">
              <a:buNone/>
            </a:pPr>
            <a:r>
              <a:rPr lang="lv-LV" sz="2200" dirty="0" smtClean="0"/>
              <a:t>         +</a:t>
            </a:r>
            <a:r>
              <a:rPr lang="lv-LV" sz="2200" dirty="0"/>
              <a:t>5% projekta investīcijas </a:t>
            </a:r>
            <a:r>
              <a:rPr lang="lv-LV" sz="2200" dirty="0" smtClean="0"/>
              <a:t>tiek ieviestas </a:t>
            </a:r>
            <a:r>
              <a:rPr lang="lv-LV" sz="2200" dirty="0"/>
              <a:t>Ukru, </a:t>
            </a:r>
            <a:r>
              <a:rPr lang="lv-LV" sz="2200" dirty="0" smtClean="0"/>
              <a:t>Īles, Zebrenes,    Lielauces</a:t>
            </a:r>
            <a:r>
              <a:rPr lang="lv-LV" sz="2200" dirty="0"/>
              <a:t>, Bukaišu, Naudītes, Vecauces, Dobeles un </a:t>
            </a:r>
            <a:r>
              <a:rPr lang="lv-LV" sz="2200" dirty="0" smtClean="0"/>
              <a:t>Vītiņu pagastos. </a:t>
            </a:r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     +25</a:t>
            </a:r>
            <a:r>
              <a:rPr lang="lv-LV" sz="2200" dirty="0"/>
              <a:t>% projekta </a:t>
            </a:r>
            <a:r>
              <a:rPr lang="lv-LV" sz="2200" dirty="0" smtClean="0"/>
              <a:t>investīcijas izglītības</a:t>
            </a:r>
            <a:r>
              <a:rPr lang="lv-LV" sz="2200" dirty="0"/>
              <a:t>, sociālās </a:t>
            </a:r>
            <a:r>
              <a:rPr lang="lv-LV" sz="2200" dirty="0" smtClean="0"/>
              <a:t>un veselības jomā</a:t>
            </a:r>
            <a:r>
              <a:rPr lang="lv-LV" sz="2200" dirty="0"/>
              <a:t>, </a:t>
            </a:r>
            <a:r>
              <a:rPr lang="lv-LV" sz="2200" dirty="0" smtClean="0"/>
              <a:t>kā arī sociālās uzņēmējdarbības projektiem </a:t>
            </a:r>
            <a:r>
              <a:rPr lang="lv-LV" sz="2200" dirty="0"/>
              <a:t>šajās </a:t>
            </a:r>
            <a:r>
              <a:rPr lang="lv-LV" sz="2200" dirty="0" smtClean="0"/>
              <a:t>jomās</a:t>
            </a:r>
            <a:r>
              <a:rPr lang="lv-LV" sz="2200" dirty="0"/>
              <a:t>;</a:t>
            </a:r>
            <a:endParaRPr lang="lv-LV" sz="2200" dirty="0" smtClean="0"/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     +5</a:t>
            </a:r>
            <a:r>
              <a:rPr lang="lv-LV" sz="2200" dirty="0"/>
              <a:t>% aprites </a:t>
            </a:r>
            <a:r>
              <a:rPr lang="lv-LV" sz="2200" dirty="0" smtClean="0"/>
              <a:t>ekonomikas principu ieviešana;</a:t>
            </a:r>
            <a:endParaRPr lang="lv-LV" sz="2200" dirty="0"/>
          </a:p>
          <a:p>
            <a:pPr marL="0" indent="0">
              <a:buNone/>
            </a:pPr>
            <a:r>
              <a:rPr lang="lv-LV" sz="2200" b="1" dirty="0">
                <a:solidFill>
                  <a:srgbClr val="FF0000"/>
                </a:solidFill>
              </a:rPr>
              <a:t>3</a:t>
            </a:r>
            <a:r>
              <a:rPr lang="lv-LV" sz="2200" b="1" dirty="0" smtClean="0">
                <a:solidFill>
                  <a:srgbClr val="FF0000"/>
                </a:solidFill>
              </a:rPr>
              <a:t>) 65</a:t>
            </a:r>
            <a:r>
              <a:rPr lang="lv-LV" sz="2200" b="1" dirty="0">
                <a:solidFill>
                  <a:srgbClr val="FF0000"/>
                </a:solidFill>
              </a:rPr>
              <a:t>% Lauku </a:t>
            </a:r>
            <a:r>
              <a:rPr lang="lv-LV" sz="2200" b="1" dirty="0" smtClean="0">
                <a:solidFill>
                  <a:srgbClr val="FF0000"/>
                </a:solidFill>
              </a:rPr>
              <a:t>biļetes projektiem;</a:t>
            </a:r>
          </a:p>
          <a:p>
            <a:pPr marL="0" indent="0">
              <a:buNone/>
            </a:pPr>
            <a:r>
              <a:rPr lang="lv-LV" sz="2200" b="1" dirty="0">
                <a:solidFill>
                  <a:srgbClr val="FF0000"/>
                </a:solidFill>
              </a:rPr>
              <a:t>4</a:t>
            </a:r>
            <a:r>
              <a:rPr lang="lv-LV" sz="2200" b="1" dirty="0" smtClean="0">
                <a:solidFill>
                  <a:srgbClr val="FF0000"/>
                </a:solidFill>
              </a:rPr>
              <a:t>) 65</a:t>
            </a:r>
            <a:r>
              <a:rPr lang="lv-LV" sz="2200" b="1" dirty="0">
                <a:solidFill>
                  <a:srgbClr val="FF0000"/>
                </a:solidFill>
              </a:rPr>
              <a:t>% </a:t>
            </a:r>
            <a:r>
              <a:rPr lang="lv-LV" sz="2200" b="1" dirty="0" smtClean="0">
                <a:solidFill>
                  <a:srgbClr val="FF0000"/>
                </a:solidFill>
              </a:rPr>
              <a:t>darbinieku produktivitātes kāpināšanas projekti;</a:t>
            </a:r>
            <a:endParaRPr lang="lv-LV" sz="2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lv-LV" sz="2200" b="1" dirty="0">
                <a:solidFill>
                  <a:srgbClr val="FF0000"/>
                </a:solidFill>
              </a:rPr>
              <a:t>5</a:t>
            </a:r>
            <a:r>
              <a:rPr lang="lv-LV" sz="2200" b="1" dirty="0" smtClean="0">
                <a:solidFill>
                  <a:srgbClr val="FF0000"/>
                </a:solidFill>
              </a:rPr>
              <a:t>) 100</a:t>
            </a:r>
            <a:r>
              <a:rPr lang="lv-LV" sz="2200" b="1" dirty="0">
                <a:solidFill>
                  <a:srgbClr val="FF0000"/>
                </a:solidFill>
              </a:rPr>
              <a:t>% </a:t>
            </a:r>
            <a:r>
              <a:rPr lang="lv-LV" sz="2200" b="1" dirty="0" err="1">
                <a:solidFill>
                  <a:srgbClr val="FF0000"/>
                </a:solidFill>
              </a:rPr>
              <a:t>starpteritoriāliem</a:t>
            </a:r>
            <a:r>
              <a:rPr lang="lv-LV" sz="2200" b="1" dirty="0">
                <a:solidFill>
                  <a:srgbClr val="FF0000"/>
                </a:solidFill>
              </a:rPr>
              <a:t> </a:t>
            </a:r>
            <a:r>
              <a:rPr lang="lv-LV" sz="2200" b="1" dirty="0" smtClean="0">
                <a:solidFill>
                  <a:srgbClr val="FF0000"/>
                </a:solidFill>
              </a:rPr>
              <a:t>vai starptautiskiem sadarbības projektiem.</a:t>
            </a:r>
            <a:endParaRPr lang="lv-LV" sz="2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42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464" y="112805"/>
            <a:ext cx="11841994" cy="1488982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M1. Vietējās ekonomikas stiprināšana un </a:t>
            </a:r>
            <a:r>
              <a:rPr lang="lv-LV" sz="3600" b="1" dirty="0" smtClean="0"/>
              <a:t>attīstība </a:t>
            </a:r>
            <a:r>
              <a:rPr lang="lv-LV" sz="3600" b="1" dirty="0"/>
              <a:t>– </a:t>
            </a:r>
            <a:r>
              <a:rPr lang="lv-LV" sz="3600" b="1" dirty="0" err="1"/>
              <a:t>m</a:t>
            </a:r>
            <a:r>
              <a:rPr lang="lv-LV" sz="3600" b="1" dirty="0" err="1" smtClean="0"/>
              <a:t>ax</a:t>
            </a:r>
            <a:r>
              <a:rPr lang="lv-LV" sz="3600" b="1" dirty="0" smtClean="0"/>
              <a:t> attiecināmo izmaksu summa 1 projektam un intensitāte %</a:t>
            </a:r>
            <a:endParaRPr lang="lv-LV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4436" y="1868487"/>
            <a:ext cx="449131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b="1" dirty="0"/>
              <a:t>M1./ </a:t>
            </a:r>
            <a:r>
              <a:rPr lang="lv-LV" b="1" dirty="0" smtClean="0"/>
              <a:t>2.Rīcība</a:t>
            </a:r>
            <a:r>
              <a:rPr lang="lv-LV" b="1" dirty="0"/>
              <a:t>. </a:t>
            </a:r>
            <a:r>
              <a:rPr lang="lv-LV" b="1" dirty="0" smtClean="0"/>
              <a:t>Atbalsts </a:t>
            </a:r>
            <a:r>
              <a:rPr lang="lv-LV" dirty="0" smtClean="0"/>
              <a:t> </a:t>
            </a:r>
            <a:r>
              <a:rPr lang="lv-LV" b="1" dirty="0"/>
              <a:t>konkurētspējīgu tūrisma produktu attīstībai un </a:t>
            </a:r>
            <a:r>
              <a:rPr lang="lv-LV" b="1" dirty="0" smtClean="0"/>
              <a:t>veidošanai</a:t>
            </a:r>
          </a:p>
          <a:p>
            <a:pPr marL="0" indent="0">
              <a:buNone/>
            </a:pPr>
            <a:r>
              <a:rPr lang="lv-LV" sz="2400" b="1" dirty="0" smtClean="0"/>
              <a:t>Maksimālā attiecināmo izmaksu summa (</a:t>
            </a:r>
            <a:r>
              <a:rPr lang="lv-LV" sz="2400" b="1" dirty="0" err="1" smtClean="0"/>
              <a:t>euro</a:t>
            </a:r>
            <a:r>
              <a:rPr lang="lv-LV" sz="2400" b="1" dirty="0" smtClean="0"/>
              <a:t>) vienam projektam:</a:t>
            </a:r>
            <a:endParaRPr lang="lv-LV" sz="2400" b="1" dirty="0"/>
          </a:p>
          <a:p>
            <a:r>
              <a:rPr lang="lv-LV" sz="2400" dirty="0" smtClean="0"/>
              <a:t>Līdz </a:t>
            </a:r>
            <a:r>
              <a:rPr lang="lv-LV" sz="2400" dirty="0"/>
              <a:t>100 </a:t>
            </a:r>
            <a:r>
              <a:rPr lang="lv-LV" sz="2400" dirty="0" smtClean="0"/>
              <a:t>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būvniecībai;</a:t>
            </a:r>
            <a:endParaRPr lang="lv-LV" sz="2400" dirty="0"/>
          </a:p>
          <a:p>
            <a:r>
              <a:rPr lang="lv-LV" sz="2400" dirty="0" smtClean="0"/>
              <a:t>Līdz </a:t>
            </a:r>
            <a:r>
              <a:rPr lang="lv-LV" sz="2400" dirty="0"/>
              <a:t>50 000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iekārtām;</a:t>
            </a:r>
            <a:endParaRPr lang="lv-LV" sz="2400" dirty="0"/>
          </a:p>
          <a:p>
            <a:r>
              <a:rPr lang="lv-LV" sz="2400" dirty="0" smtClean="0"/>
              <a:t>50 000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</a:t>
            </a:r>
            <a:r>
              <a:rPr lang="lv-LV" sz="2400" dirty="0" err="1" smtClean="0"/>
              <a:t>starpteritoriālās</a:t>
            </a:r>
            <a:r>
              <a:rPr lang="lv-LV" sz="2400" dirty="0" smtClean="0"/>
              <a:t> vai starpvalstu sadarbības projekti.</a:t>
            </a:r>
          </a:p>
          <a:p>
            <a:pPr marL="0" indent="0">
              <a:buNone/>
            </a:pPr>
            <a:endParaRPr lang="lv-LV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5753" y="1690687"/>
            <a:ext cx="7059705" cy="49252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2600" b="1" dirty="0"/>
              <a:t>Maksimālā </a:t>
            </a:r>
            <a:r>
              <a:rPr lang="lv-LV" sz="2600" b="1" dirty="0" smtClean="0"/>
              <a:t>atbalsta intensitāte (%):</a:t>
            </a:r>
            <a:endParaRPr lang="lv-LV" sz="2600" b="1" dirty="0"/>
          </a:p>
          <a:p>
            <a:pPr marL="0" indent="0">
              <a:buNone/>
            </a:pPr>
            <a:r>
              <a:rPr lang="lv-LV" sz="2200" b="1" dirty="0" smtClean="0">
                <a:solidFill>
                  <a:srgbClr val="FF0000"/>
                </a:solidFill>
              </a:rPr>
              <a:t>1) 40</a:t>
            </a:r>
            <a:r>
              <a:rPr lang="lv-LV" sz="2200" b="1" dirty="0">
                <a:solidFill>
                  <a:srgbClr val="FF0000"/>
                </a:solidFill>
              </a:rPr>
              <a:t>% – pamata </a:t>
            </a:r>
            <a:r>
              <a:rPr lang="lv-LV" sz="2200" b="1" dirty="0" smtClean="0">
                <a:solidFill>
                  <a:srgbClr val="FF0000"/>
                </a:solidFill>
              </a:rPr>
              <a:t>atbalsta intensitāte</a:t>
            </a:r>
            <a:r>
              <a:rPr lang="lv-LV" sz="2200" b="1" dirty="0">
                <a:solidFill>
                  <a:srgbClr val="FF0000"/>
                </a:solidFill>
              </a:rPr>
              <a:t>;</a:t>
            </a:r>
          </a:p>
          <a:p>
            <a:pPr marL="0" indent="0">
              <a:buNone/>
            </a:pPr>
            <a:r>
              <a:rPr lang="lv-LV" sz="2200" b="1" dirty="0" smtClean="0">
                <a:solidFill>
                  <a:srgbClr val="FF0000"/>
                </a:solidFill>
              </a:rPr>
              <a:t>2) 65</a:t>
            </a:r>
            <a:r>
              <a:rPr lang="lv-LV" sz="2200" b="1" dirty="0">
                <a:solidFill>
                  <a:srgbClr val="FF0000"/>
                </a:solidFill>
              </a:rPr>
              <a:t>% maksimāla </a:t>
            </a:r>
            <a:r>
              <a:rPr lang="lv-LV" sz="2200" b="1" dirty="0" smtClean="0">
                <a:solidFill>
                  <a:srgbClr val="FF0000"/>
                </a:solidFill>
              </a:rPr>
              <a:t>atbalsta intensitāte</a:t>
            </a:r>
            <a:r>
              <a:rPr lang="lv-LV" sz="2200" b="1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lv-LV" sz="2200" dirty="0" smtClean="0"/>
              <a:t>          +</a:t>
            </a:r>
            <a:r>
              <a:rPr lang="lv-LV" sz="2200" dirty="0"/>
              <a:t>5% inovācijas </a:t>
            </a:r>
            <a:r>
              <a:rPr lang="lv-LV" sz="2200" dirty="0" smtClean="0"/>
              <a:t>ieviešana,</a:t>
            </a:r>
            <a:endParaRPr lang="lv-LV" sz="2200" dirty="0"/>
          </a:p>
          <a:p>
            <a:pPr marL="0" indent="0">
              <a:buNone/>
            </a:pPr>
            <a:r>
              <a:rPr lang="lv-LV" sz="2200" dirty="0" smtClean="0"/>
              <a:t>          +</a:t>
            </a:r>
            <a:r>
              <a:rPr lang="lv-LV" sz="2200" dirty="0"/>
              <a:t>5% projekta investīcijas </a:t>
            </a:r>
            <a:r>
              <a:rPr lang="lv-LV" sz="2200" dirty="0" smtClean="0"/>
              <a:t>tiek ieviestas </a:t>
            </a:r>
            <a:r>
              <a:rPr lang="lv-LV" sz="2200" dirty="0"/>
              <a:t>Ukru, </a:t>
            </a:r>
            <a:r>
              <a:rPr lang="lv-LV" sz="2200" dirty="0" smtClean="0"/>
              <a:t>Īles, Zebrenes,    Lielauces</a:t>
            </a:r>
            <a:r>
              <a:rPr lang="lv-LV" sz="2200" dirty="0"/>
              <a:t>, Bukaišu, Naudītes, Vecauces, Dobeles un </a:t>
            </a:r>
            <a:r>
              <a:rPr lang="lv-LV" sz="2200" dirty="0" smtClean="0"/>
              <a:t>Vītiņu pagastos; </a:t>
            </a:r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      +25</a:t>
            </a:r>
            <a:r>
              <a:rPr lang="lv-LV" sz="2200" dirty="0"/>
              <a:t>% projekta </a:t>
            </a:r>
            <a:r>
              <a:rPr lang="lv-LV" sz="2200" dirty="0" smtClean="0"/>
              <a:t>investīcijas izglītības</a:t>
            </a:r>
            <a:r>
              <a:rPr lang="lv-LV" sz="2200" dirty="0"/>
              <a:t>, sociālās </a:t>
            </a:r>
            <a:r>
              <a:rPr lang="lv-LV" sz="2200" dirty="0" smtClean="0"/>
              <a:t>un veselības jomā</a:t>
            </a:r>
            <a:r>
              <a:rPr lang="lv-LV" sz="2200" dirty="0"/>
              <a:t>, </a:t>
            </a:r>
            <a:r>
              <a:rPr lang="lv-LV" sz="2200" dirty="0" smtClean="0"/>
              <a:t>kā arī sociālās uzņēmējdarbības projektiem </a:t>
            </a:r>
            <a:r>
              <a:rPr lang="lv-LV" sz="2200" dirty="0"/>
              <a:t>šajās </a:t>
            </a:r>
            <a:r>
              <a:rPr lang="lv-LV" sz="2200" dirty="0" smtClean="0"/>
              <a:t>jomās</a:t>
            </a:r>
            <a:r>
              <a:rPr lang="lv-LV" sz="2200" dirty="0"/>
              <a:t>;</a:t>
            </a:r>
            <a:endParaRPr lang="lv-LV" sz="2200" dirty="0" smtClean="0"/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      +5</a:t>
            </a:r>
            <a:r>
              <a:rPr lang="lv-LV" sz="2200" dirty="0"/>
              <a:t>% aprites </a:t>
            </a:r>
            <a:r>
              <a:rPr lang="lv-LV" sz="2200" dirty="0" smtClean="0"/>
              <a:t>ekonomikas principu ieviešana;</a:t>
            </a:r>
            <a:endParaRPr lang="lv-LV" sz="2200" dirty="0"/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      +  20% energoefektivitāti veicinoši projekti;</a:t>
            </a:r>
          </a:p>
          <a:p>
            <a:pPr marL="0" indent="0">
              <a:buNone/>
            </a:pPr>
            <a:r>
              <a:rPr lang="lv-LV" sz="2200" b="1" dirty="0">
                <a:solidFill>
                  <a:srgbClr val="FF0000"/>
                </a:solidFill>
              </a:rPr>
              <a:t>3</a:t>
            </a:r>
            <a:r>
              <a:rPr lang="lv-LV" sz="2200" b="1" dirty="0" smtClean="0">
                <a:solidFill>
                  <a:srgbClr val="FF0000"/>
                </a:solidFill>
              </a:rPr>
              <a:t>) 65</a:t>
            </a:r>
            <a:r>
              <a:rPr lang="lv-LV" sz="2200" b="1" dirty="0">
                <a:solidFill>
                  <a:srgbClr val="FF0000"/>
                </a:solidFill>
              </a:rPr>
              <a:t>% </a:t>
            </a:r>
            <a:r>
              <a:rPr lang="lv-LV" sz="2200" b="1" dirty="0" smtClean="0">
                <a:solidFill>
                  <a:srgbClr val="FF0000"/>
                </a:solidFill>
              </a:rPr>
              <a:t>darbinieku produktivitātes kāpināšanas projekti.</a:t>
            </a:r>
            <a:endParaRPr lang="lv-LV" sz="2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lv-LV" sz="2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75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2436</TotalTime>
  <Words>1131</Words>
  <Application>Microsoft Office PowerPoint</Application>
  <PresentationFormat>Widescreen</PresentationFormat>
  <Paragraphs>180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Theme</vt:lpstr>
      <vt:lpstr>Biedrība  «Dobeles rajona lauku partnerība»  </vt:lpstr>
      <vt:lpstr>PowerPoint Presentation</vt:lpstr>
      <vt:lpstr>Biedrības «Dobeles rajona lauku partnerība»</vt:lpstr>
      <vt:lpstr>Biedrības «Dobeles rajona lauku partnerība» Padome  </vt:lpstr>
      <vt:lpstr>PowerPoint Presentation</vt:lpstr>
      <vt:lpstr>Finansējuma sadales plāns 2023-2027</vt:lpstr>
      <vt:lpstr>1. kārtas finansējums</vt:lpstr>
      <vt:lpstr>M1. Vietējās ekonomikas stiprināšana un attīstība – max attiecināmo izmaksu summa 1 projektam un intensitāte %</vt:lpstr>
      <vt:lpstr>M1. Vietējās ekonomikas stiprināšana un attīstība – max attiecināmo izmaksu summa 1 projektam un intensitāte %</vt:lpstr>
      <vt:lpstr>Rīcība Nr.1 Atbalsts uzņēmējdarbības uzsākšanai attīstībai, konkurētspēju celšanai</vt:lpstr>
      <vt:lpstr>2.Rīcība. Atbalsts konkurētspējīgu tūrisma produktu attīstībai un veidošanai </vt:lpstr>
      <vt:lpstr>Projektu vērtēšana un lēmuma pieņemšana</vt:lpstr>
      <vt:lpstr>Svarīgi!</vt:lpstr>
      <vt:lpstr>Normatīvie akti </vt:lpstr>
      <vt:lpstr>Biedrības kontaktinformācija 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Biedrība  «Dobeles rajona lauku partnerība»</dc:title>
  <dc:creator>Ineta Vintere</dc:creator>
  <cp:lastModifiedBy>Ineta Vintere</cp:lastModifiedBy>
  <cp:revision>127</cp:revision>
  <dcterms:created xsi:type="dcterms:W3CDTF">2024-05-07T09:49:04Z</dcterms:created>
  <dcterms:modified xsi:type="dcterms:W3CDTF">2024-07-22T06:29:58Z</dcterms:modified>
</cp:coreProperties>
</file>